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8.xml" ContentType="application/vnd.openxmlformats-officedocument.presentationml.slide+xml"/>
  <Override PartName="/ppt/slides/slide3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23.xml" ContentType="application/vnd.openxmlformats-officedocument.presentationml.slide+xml"/>
  <Override PartName="/ppt/slides/slide33.xml" ContentType="application/vnd.openxmlformats-officedocument.presentationml.slide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8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1"/>
  </p:notesMasterIdLst>
  <p:handoutMasterIdLst>
    <p:handoutMasterId r:id="rId42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770" autoAdjust="0"/>
  </p:normalViewPr>
  <p:slideViewPr>
    <p:cSldViewPr snapToGrid="0">
      <p:cViewPr varScale="1">
        <p:scale>
          <a:sx n="60" d="100"/>
          <a:sy n="60" d="100"/>
        </p:scale>
        <p:origin x="209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50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6.xml"/><Relationship Id="rId51" Type="http://schemas.openxmlformats.org/officeDocument/2006/relationships/customXml" Target="../customXml/item4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1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5720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100"/>
            </a:lvl1pPr>
          </a:lstStyle>
          <a:p>
            <a:fld id="{B7ABB0A6-07E1-4865-9DB5-CBF9C09F5335}" type="datetimeFigureOut">
              <a:rPr lang="es-CO" smtClean="0"/>
              <a:t>17/11/2017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100"/>
            </a:lvl1pPr>
          </a:lstStyle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100"/>
            </a:lvl1pPr>
          </a:lstStyle>
          <a:p>
            <a:fld id="{23461B55-BA93-4026-AF3E-3E488E9F6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355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body"/>
          </p:nvPr>
        </p:nvSpPr>
        <p:spPr>
          <a:xfrm>
            <a:off x="777240" y="4777561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74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s-E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75" name="PlaceHolder 4"/>
          <p:cNvSpPr>
            <a:spLocks noGrp="1"/>
          </p:cNvSpPr>
          <p:nvPr>
            <p:ph type="ftr"/>
          </p:nvPr>
        </p:nvSpPr>
        <p:spPr>
          <a:xfrm>
            <a:off x="0" y="9555481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s-E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76" name="PlaceHolder 5"/>
          <p:cNvSpPr>
            <a:spLocks noGrp="1"/>
          </p:cNvSpPr>
          <p:nvPr>
            <p:ph type="sldNum"/>
          </p:nvPr>
        </p:nvSpPr>
        <p:spPr>
          <a:xfrm>
            <a:off x="4399200" y="9555481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5B72AB6-83B7-4F4C-80D6-7EC9927626FF}" type="slidenum">
              <a:rPr lang="es-E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‹Nº›</a:t>
            </a:fld>
            <a:endParaRPr lang="es-E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772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5B72AB6-83B7-4F4C-80D6-7EC9927626FF}" type="slidenum">
              <a:rPr lang="es-E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lang="es-E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6540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96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FEC46D5A-F93C-4CEA-BA2B-58F6E89B9084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10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6824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96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9481909E-7C92-468E-940B-5354009449E8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11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196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96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CEB64D59-3984-444B-A734-7280864BD5A1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12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677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608" algn="just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68" indent="-21560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66F05AFB-6340-4131-BEAC-92C4ADEA4CBE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13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772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60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E4399DA3-FB8F-4DBE-8B96-F3963995DB75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14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6052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E98595E1-1C18-47BF-AD79-F2A9AF07DEF3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15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747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608"/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CB638C20-694E-4FA5-A7F3-606BEE9026F1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16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9854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FFE3EA23-8EC4-4F26-8B3E-3089135E5E17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17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986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B6A546D4-B070-4FAD-94B9-406B8C6942F5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18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892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60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EBC75D9C-4897-41EC-8599-75307839840C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19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24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C7344D27-8A91-4005-B67E-8BBA33D48B7D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5894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608"/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EA893991-BA8D-44F2-BC3A-31E68B75E458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5633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EEC1FC92-47B1-4C28-A4BA-BEE0B378543B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21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000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EE36BE1C-DFD0-4193-9044-F7DF8F7488AD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22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157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5B72AB6-83B7-4F4C-80D6-7EC9927626FF}" type="slidenum">
              <a:rPr lang="es-E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23</a:t>
            </a:fld>
            <a:endParaRPr lang="es-E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3491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54E0C360-6502-4784-B7FC-7E36B67FFAAB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24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5877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608"/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C2F10173-E4AB-45F8-AAFA-414E03E7287F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25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6533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60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2820E286-90C3-4A4B-8D25-A451F4958D72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26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677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608"/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C7C12A3F-23F1-466E-938B-1694C7C0EEB7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27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07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608"/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F6C82BCF-32D7-4C48-89E3-CF813DA438B0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28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857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96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4D190413-2657-4A30-B04B-29BEB3829274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29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076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6B2AD6EC-587B-4B7E-8ED0-6416056A97B8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2391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39A5629A-F5E0-41AC-A093-39EFDBFD4797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30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9217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96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68" indent="-21596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6D276992-5F2E-4BCD-BB7F-0CAFE5BC0B3A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31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589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96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3B282BA7-2583-4207-8F86-635DB5AA5001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32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82542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26CAB1D1-FD08-46B5-B45C-5E0C0494C70B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33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2835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3D59E61F-3941-4448-90E9-427918D6F3DC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34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5050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2068CB94-70E0-4AF9-B541-4FD896718981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35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1286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06F71683-8944-45E1-9502-ECD444ADC32A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36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7095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777241" y="4777560"/>
            <a:ext cx="6217200" cy="4525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40738DD3-849E-44F5-AC42-F5187561B5B0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37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6010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5B72AB6-83B7-4F4C-80D6-7EC9927626FF}" type="slidenum">
              <a:rPr lang="es-E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38</a:t>
            </a:fld>
            <a:endParaRPr lang="es-E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0551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5B72AB6-83B7-4F4C-80D6-7EC9927626FF}" type="slidenum">
              <a:rPr lang="es-E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</a:t>
            </a:fld>
            <a:endParaRPr lang="es-E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700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96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73551DE2-2D9A-4CEB-8FB9-EA588D3CDA8A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5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9999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96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C6DA1F1B-1406-4E9A-B7CC-F33921D0066E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430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96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BA4D43B3-6CDB-4337-9A6E-E1D66A4FF4E1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7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3502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96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124FA3B3-094E-450D-833B-3A50B9232634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8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315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body"/>
          </p:nvPr>
        </p:nvSpPr>
        <p:spPr>
          <a:xfrm>
            <a:off x="685801" y="4400640"/>
            <a:ext cx="5485680" cy="3599641"/>
          </a:xfrm>
          <a:prstGeom prst="rect">
            <a:avLst/>
          </a:prstGeom>
        </p:spPr>
        <p:txBody>
          <a:bodyPr lIns="0" tIns="0" rIns="0" bIns="0"/>
          <a:lstStyle/>
          <a:p>
            <a:pPr marL="215968" indent="-215968"/>
            <a:endParaRPr lang="es-E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6" tIns="44994" rIns="89986" bIns="44994" anchor="b"/>
          <a:lstStyle/>
          <a:p>
            <a:pPr algn="r">
              <a:lnSpc>
                <a:spcPct val="100000"/>
              </a:lnSpc>
            </a:pPr>
            <a:fld id="{FDEFB392-0CF6-4469-87FC-FC250C3A8788}" type="slidenum">
              <a:rPr lang="es-E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9</a:t>
            </a:fld>
            <a:endParaRPr lang="es-E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8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Imagen 33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5" name="Imagen 34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Imagen 69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1" name="Imagen 70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2"/>
          <p:cNvSpPr/>
          <p:nvPr/>
        </p:nvSpPr>
        <p:spPr>
          <a:xfrm>
            <a:off x="0" y="1769516"/>
            <a:ext cx="9144000" cy="155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Colombia: Avanzando en la </a:t>
            </a:r>
          </a:p>
          <a:p>
            <a:pPr algn="ctr">
              <a:lnSpc>
                <a:spcPct val="100000"/>
              </a:lnSpc>
            </a:pPr>
            <a:r>
              <a:rPr lang="es-E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Protección del Patrimonio</a:t>
            </a:r>
          </a:p>
          <a:p>
            <a:pPr algn="ctr">
              <a:lnSpc>
                <a:spcPct val="100000"/>
              </a:lnSpc>
            </a:pPr>
            <a:r>
              <a:rPr lang="es-E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Paleontológico, </a:t>
            </a:r>
            <a:r>
              <a:rPr lang="es-E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Geodiversidad</a:t>
            </a:r>
            <a:r>
              <a:rPr lang="es-E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 y </a:t>
            </a:r>
            <a:r>
              <a:rPr lang="es-ES" sz="3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</a:t>
            </a:r>
            <a:r>
              <a:rPr lang="es-E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eoparques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xmlns="" id="{528F66D1-D1AD-4848-866F-4086FFDD08DD}"/>
              </a:ext>
            </a:extLst>
          </p:cNvPr>
          <p:cNvSpPr/>
          <p:nvPr/>
        </p:nvSpPr>
        <p:spPr>
          <a:xfrm>
            <a:off x="5778500" y="4683125"/>
            <a:ext cx="3233738" cy="4476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La Habana, noviembre de 2017</a:t>
            </a:r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251640" y="1330086"/>
            <a:ext cx="8400240" cy="5228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Convenio Interadministrativo para Prevenir y Contrarrestar el Tráfico Ilícito de Bienes Culturales colombianos, Geológicos y Paleontológicos</a:t>
            </a:r>
            <a:endParaRPr lang="es-ES" sz="18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Objeto: </a:t>
            </a:r>
            <a:r>
              <a:rPr lang="es-ES" sz="1400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as </a:t>
            </a:r>
            <a:r>
              <a:rPr lang="es-ES" sz="1400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artes se comprometen a cooperar, en el cumplimiento de sus objetivos y funciones, aunando esfuerzos técnicos, administrativos y humanos, para realizar programas y actividades dirigidas a prevenir y combatir el tráfico ilícito del patrimonio cultural, documental y archivístico y el patrimonio geológico y paleontológico colombiano.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Suscrito el 16 de </a:t>
            </a:r>
            <a:r>
              <a:rPr lang="es-ES" sz="1400" b="1" strike="noStrike" spc="-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noviembre </a:t>
            </a:r>
            <a:r>
              <a:rPr lang="es-ES" sz="1400" b="1" strike="noStrike" spc="-1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2017 </a:t>
            </a: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por las siguientes entidades: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Ministerio de Cultura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2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Ministerio de Relaciones Exteriores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3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Archivo General de la Nación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4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Instituto Colombiano de Antropología e Historia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5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Dirección de Impuestos y Aduanas Nacionales (DIAN)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6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Policía Nacional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7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Fiscalía General de la Nación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8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Procuraduría General de la Nación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9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Aeronáutica Civil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10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Servicio Nacional de Aprendizaje (SENA)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11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Universidad Externado de Colombia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12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Consejo Internacional de Museos (ICOM Colombia)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13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 Servicio Geológico Colombiano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251640" y="812976"/>
            <a:ext cx="7809175" cy="3627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1.3. </a:t>
            </a:r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Estrategias del Servicio Geológico Colombiano</a:t>
            </a:r>
            <a:r>
              <a:rPr lang="es-ES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para el ordenamiento legal</a:t>
            </a:r>
            <a:endParaRPr lang="es-E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/>
          <a:stretch/>
        </p:blipFill>
        <p:spPr>
          <a:xfrm>
            <a:off x="4571999" y="3686176"/>
            <a:ext cx="4087912" cy="2643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449280" y="1083905"/>
            <a:ext cx="8532360" cy="79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Proyecto de Decreto por el cual se regula la Gestión Integral  del Patrimonio Geológico</a:t>
            </a:r>
            <a:r>
              <a:rPr lang="es-ES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y Paleontológico de la Nación y se reglamenta la Ley 45 de 1983</a:t>
            </a:r>
            <a:endParaRPr lang="es-ES" sz="18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269280" y="6330960"/>
            <a:ext cx="8712360" cy="48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100" b="1" strike="noStrike" spc="-1">
                <a:solidFill>
                  <a:srgbClr val="646062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Estado:  </a:t>
            </a:r>
            <a:r>
              <a:rPr lang="es-ES" sz="1100" b="0" strike="noStrike" spc="-1">
                <a:solidFill>
                  <a:srgbClr val="646062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En proceso de firmas por el Ministerio de  Minas y Energía – Ministerio de Cultura y Presidencia de la República.</a:t>
            </a:r>
            <a:r>
              <a:rPr lang="es-ES" sz="1300" b="0" strike="noStrike" spc="-1">
                <a:solidFill>
                  <a:srgbClr val="646062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CustomShape 3"/>
          <p:cNvSpPr/>
          <p:nvPr/>
        </p:nvSpPr>
        <p:spPr>
          <a:xfrm>
            <a:off x="449280" y="1880585"/>
            <a:ext cx="8352360" cy="264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77933C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Objeto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Establecer el sistema de gestión integral que permita la identificación, la protección, la conservación, la rehabilitación y la transmisión a las futuras generaciones del patrimonio geológico y paleontológico de la Nación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Organización 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 la Naturaleza del Patrimonio Geológico y Paleontológico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Sección I. 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 La Gestión Integral Del Patrimonio Geológico y Paleontológico.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Sección II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. De las actividades científicas de carácter paleontológico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CustomShape 4"/>
          <p:cNvSpPr/>
          <p:nvPr/>
        </p:nvSpPr>
        <p:spPr>
          <a:xfrm>
            <a:off x="444584" y="753731"/>
            <a:ext cx="7710872" cy="56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1.3. </a:t>
            </a:r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Estrategias del Servicio Geológico Colombiano</a:t>
            </a:r>
            <a:r>
              <a:rPr lang="es-ES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para el ordenamiento legal</a:t>
            </a:r>
            <a:endParaRPr lang="es-E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Imagen 115"/>
          <p:cNvPicPr/>
          <p:nvPr/>
        </p:nvPicPr>
        <p:blipFill>
          <a:blip r:embed="rId3"/>
          <a:stretch/>
        </p:blipFill>
        <p:spPr>
          <a:xfrm>
            <a:off x="3004200" y="4798375"/>
            <a:ext cx="2591640" cy="194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532363" y="2026375"/>
            <a:ext cx="770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 la naturaleza del Patrimonio Geológico y Paleontológico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567000" y="2506625"/>
            <a:ext cx="8064000" cy="243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Objeto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Define conceptos fundamentales tales como: patrimonio geológico y paleontológico, bien de interés geológico y paleontológico, </a:t>
            </a:r>
            <a:r>
              <a:rPr lang="es-ES" sz="1400" b="0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geotopo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y </a:t>
            </a:r>
            <a:r>
              <a:rPr lang="es-ES" sz="1400" b="0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geositio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Regula la participación de las entidades territoriales en coordinación con el SGC, en la protección del patrimonio Geológico y Paleontológico, para la elaboración de un Plan de Gestión Integral de toda área de interés.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Establece la valoración de posibles bienes de interés geológico.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Define las Zonas de Protección Patrimonial Geológica y Paleontológica.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3"/>
          <p:cNvSpPr/>
          <p:nvPr/>
        </p:nvSpPr>
        <p:spPr>
          <a:xfrm>
            <a:off x="472885" y="1229695"/>
            <a:ext cx="7822955" cy="79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Proyecto de Decreto por el cual se regula la Gestión Integral  del Patrimonio Geológico</a:t>
            </a:r>
            <a:endParaRPr lang="es-ES" sz="18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y Paleontológico de la Nación y se reglamenta la Ley 45 de 1983</a:t>
            </a:r>
            <a:endParaRPr lang="es-ES" sz="18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4"/>
          <p:cNvSpPr/>
          <p:nvPr/>
        </p:nvSpPr>
        <p:spPr>
          <a:xfrm>
            <a:off x="472885" y="845388"/>
            <a:ext cx="7705003" cy="3280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1.3. </a:t>
            </a:r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Estrategias del Servicio Geológico Colombiano</a:t>
            </a:r>
            <a:r>
              <a:rPr lang="es-ES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para el ordenamiento legal</a:t>
            </a:r>
            <a:endParaRPr lang="es-E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1" name="Imagen 120"/>
          <p:cNvPicPr/>
          <p:nvPr/>
        </p:nvPicPr>
        <p:blipFill>
          <a:blip r:embed="rId3"/>
          <a:stretch/>
        </p:blipFill>
        <p:spPr>
          <a:xfrm>
            <a:off x="3440520" y="5122375"/>
            <a:ext cx="2262960" cy="169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238320" y="1730160"/>
            <a:ext cx="770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Sección I. De la Gestión Integral del Patrimonio Geológico y Paleontológico.</a:t>
            </a:r>
            <a:endParaRPr lang="es-ES" sz="16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323640" y="6252840"/>
            <a:ext cx="842436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100" b="0" i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(*) Condicionado a que el Ministerio de Minas y Energía emita informe respecto de las actividades mineras, de hidrocarburos y de generación, interconexión, trasmisión, distribución y comercialización de energía que puedan presentarse en la zona de eventual declaración.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7272000" y="5323680"/>
            <a:ext cx="1908000" cy="58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8CA448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Procedimientos 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8CA448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administrativos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4"/>
          <p:cNvSpPr/>
          <p:nvPr/>
        </p:nvSpPr>
        <p:spPr>
          <a:xfrm>
            <a:off x="238320" y="2304000"/>
            <a:ext cx="6925320" cy="34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120" algn="just">
              <a:lnSpc>
                <a:spcPct val="100000"/>
              </a:lnSpc>
              <a:buClr>
                <a:srgbClr val="646062"/>
              </a:buClr>
              <a:buFont typeface="Arial"/>
              <a:buChar char="•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 establecen los siguientes procedimientos administrativos a cargo del SGC y dirigidos a la Protección del Patrimonio Geológico y Paleontológico: 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 algn="just">
              <a:lnSpc>
                <a:spcPct val="100000"/>
              </a:lnSpc>
              <a:buClr>
                <a:srgbClr val="646062"/>
              </a:buClr>
              <a:buFont typeface="StarSymbol"/>
              <a:buChar char="-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Registro en el inventario nacional del patrimonio geológico y paleontológico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 algn="just">
              <a:lnSpc>
                <a:spcPct val="100000"/>
              </a:lnSpc>
              <a:buClr>
                <a:srgbClr val="646062"/>
              </a:buClr>
              <a:buFont typeface="StarSymbol"/>
              <a:buChar char="-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Declaratoria de bienes de interés geológico y paleontológico.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 algn="just">
              <a:lnSpc>
                <a:spcPct val="100000"/>
              </a:lnSpc>
              <a:buClr>
                <a:srgbClr val="646062"/>
              </a:buClr>
              <a:buFont typeface="StarSymbol"/>
              <a:buChar char="-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Declaratoria de zonas de protección patrimonial geológica y paleontológica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 algn="just">
              <a:lnSpc>
                <a:spcPct val="100000"/>
              </a:lnSpc>
              <a:buClr>
                <a:srgbClr val="646062"/>
              </a:buClr>
              <a:buFont typeface="StarSymbol"/>
              <a:buChar char="-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Tenencia temporal de bienes de interés geológico y paleontológico.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 algn="just">
              <a:lnSpc>
                <a:spcPct val="100000"/>
              </a:lnSpc>
              <a:buClr>
                <a:srgbClr val="646062"/>
              </a:buClr>
              <a:buFont typeface="StarSymbol"/>
              <a:buChar char="-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Exportación temporal de bienes de interés geológico y paleontológico para estudio y/o exhibición fuera del país.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 algn="just">
              <a:lnSpc>
                <a:spcPct val="100000"/>
              </a:lnSpc>
              <a:buClr>
                <a:srgbClr val="646062"/>
              </a:buClr>
              <a:buFont typeface="StarSymbol"/>
              <a:buChar char="-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Autorización para realizar obras en zonas de protección geológica y paleontológica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 algn="just">
              <a:lnSpc>
                <a:spcPct val="100000"/>
              </a:lnSpc>
              <a:buClr>
                <a:srgbClr val="646062"/>
              </a:buClr>
              <a:buFont typeface="StarSymbol"/>
              <a:buChar char="-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Movilización y/o exhibición de bienes de interés geológico y paleontológico dentro del territorio nacional.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646062"/>
              </a:buClr>
              <a:buFont typeface="Arial"/>
              <a:buChar char="•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Facultades del SGC frente a los bienes en tenencias de Terceros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646062"/>
              </a:buClr>
              <a:buFont typeface="Arial"/>
              <a:buChar char="•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Decomiso de posibles bienes de Interés Paleontológico y Geológico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646062"/>
              </a:buClr>
              <a:buFont typeface="Arial"/>
              <a:buChar char="•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Encuentro Fortuito de posibles bienes de interés Geológico y Paleontológico – 24 horas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5"/>
          <p:cNvSpPr/>
          <p:nvPr/>
        </p:nvSpPr>
        <p:spPr>
          <a:xfrm>
            <a:off x="323640" y="618436"/>
            <a:ext cx="7848360" cy="79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Proyecto de Decreto por el cual se regula la Gestión Integral  del Patrimonio Geológico y Paleontológico de la Nación y se reglamenta la Ley 45 de 1983</a:t>
            </a:r>
            <a:endParaRPr lang="es-ES" sz="24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Imagen 127"/>
          <p:cNvPicPr/>
          <p:nvPr/>
        </p:nvPicPr>
        <p:blipFill>
          <a:blip r:embed="rId3"/>
          <a:stretch/>
        </p:blipFill>
        <p:spPr>
          <a:xfrm>
            <a:off x="6984000" y="3762000"/>
            <a:ext cx="2376000" cy="178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2"/>
          <p:cNvSpPr/>
          <p:nvPr/>
        </p:nvSpPr>
        <p:spPr>
          <a:xfrm>
            <a:off x="1989180" y="1510332"/>
            <a:ext cx="516564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554F52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Excavación e Intervención de carácter paleontológico.</a:t>
            </a:r>
            <a:endParaRPr lang="es-ES" sz="1800" b="0" strike="noStrike" spc="-1" dirty="0">
              <a:solidFill>
                <a:srgbClr val="554F5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2286360" y="2114689"/>
            <a:ext cx="457128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Finalidad: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 investigación científica y preservación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544015" y="2453780"/>
            <a:ext cx="806400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Autorización del SGC (5 años)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Colecta, extracción y excavación de restos paleontológicos, intervención y aplicación de pruebas, ensayos y análisis especializados sobre bienes extraídos.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5"/>
          <p:cNvSpPr/>
          <p:nvPr/>
        </p:nvSpPr>
        <p:spPr>
          <a:xfrm>
            <a:off x="307800" y="3762735"/>
            <a:ext cx="4051080" cy="118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1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Universidades colombianas acreditadas por el MEN con programa aprobado de geología, ingeniería geológica, </a:t>
            </a:r>
            <a:r>
              <a:rPr lang="es-ES" sz="1200" b="0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geociencias</a:t>
            </a:r>
            <a:r>
              <a:rPr lang="es-ES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o biología.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Centros de investigación geológica y paleontológica acreditados por Colciencias.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6"/>
          <p:cNvSpPr/>
          <p:nvPr/>
        </p:nvSpPr>
        <p:spPr>
          <a:xfrm>
            <a:off x="155520" y="17974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7"/>
          <p:cNvSpPr/>
          <p:nvPr/>
        </p:nvSpPr>
        <p:spPr>
          <a:xfrm>
            <a:off x="1050840" y="3396300"/>
            <a:ext cx="229644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Exentos de Autorización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8"/>
          <p:cNvSpPr/>
          <p:nvPr/>
        </p:nvSpPr>
        <p:spPr>
          <a:xfrm>
            <a:off x="5328000" y="3396260"/>
            <a:ext cx="352764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Requieren autorización del SGC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9"/>
          <p:cNvSpPr/>
          <p:nvPr/>
        </p:nvSpPr>
        <p:spPr>
          <a:xfrm>
            <a:off x="5148000" y="3715235"/>
            <a:ext cx="3887640" cy="118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1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Universidades Nacionales que </a:t>
            </a:r>
            <a:r>
              <a:rPr lang="es-ES" sz="1200" b="1" u="sng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no</a:t>
            </a:r>
            <a:r>
              <a:rPr lang="es-ES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cuenten con programas relacionados con geología, paleontología, ingeniería geológica, </a:t>
            </a:r>
            <a:r>
              <a:rPr lang="es-ES" sz="1200" b="0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geociencias</a:t>
            </a:r>
            <a:r>
              <a:rPr lang="es-ES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y biología.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Centros de Investigación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Grupos de investigación,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Instituciones de investigación extranjera.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10"/>
          <p:cNvSpPr/>
          <p:nvPr/>
        </p:nvSpPr>
        <p:spPr>
          <a:xfrm>
            <a:off x="299520" y="6054480"/>
            <a:ext cx="8736120" cy="8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Si las </a:t>
            </a:r>
            <a:r>
              <a:rPr lang="es-ES" sz="1200" b="0" u="sng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actividades de excavación e intervención de carácter paleontológico</a:t>
            </a:r>
            <a:r>
              <a:rPr lang="es-ES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que se proyecten de manera total o parcial al interior de un área del Sistema de Parques Nacionales Naturales, en un Área Arqueológica Protegida o al interior de un área en la que se adelanten </a:t>
            </a:r>
            <a:r>
              <a:rPr lang="es-ES" sz="12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actividades mineras, de hidrocarburos y de generación, interconexión, trasmisión, distribución y comercialización de energía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11"/>
          <p:cNvSpPr/>
          <p:nvPr/>
        </p:nvSpPr>
        <p:spPr>
          <a:xfrm>
            <a:off x="2106360" y="4914950"/>
            <a:ext cx="493128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Para expedir autorización se requiere pronunciamiento: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0" name="Picture 3"/>
          <p:cNvPicPr/>
          <p:nvPr/>
        </p:nvPicPr>
        <p:blipFill>
          <a:blip r:embed="rId3"/>
          <a:srcRect r="57854"/>
          <a:stretch/>
        </p:blipFill>
        <p:spPr>
          <a:xfrm>
            <a:off x="2294280" y="5207285"/>
            <a:ext cx="779400" cy="913320"/>
          </a:xfrm>
          <a:prstGeom prst="rect">
            <a:avLst/>
          </a:prstGeom>
          <a:ln>
            <a:noFill/>
          </a:ln>
        </p:spPr>
      </p:pic>
      <p:pic>
        <p:nvPicPr>
          <p:cNvPr id="141" name="Picture 4"/>
          <p:cNvPicPr/>
          <p:nvPr/>
        </p:nvPicPr>
        <p:blipFill>
          <a:blip r:embed="rId4"/>
          <a:stretch/>
        </p:blipFill>
        <p:spPr>
          <a:xfrm>
            <a:off x="3852000" y="5140685"/>
            <a:ext cx="805320" cy="1046520"/>
          </a:xfrm>
          <a:prstGeom prst="rect">
            <a:avLst/>
          </a:prstGeom>
          <a:ln>
            <a:noFill/>
          </a:ln>
        </p:spPr>
      </p:pic>
      <p:pic>
        <p:nvPicPr>
          <p:cNvPr id="142" name="Picture 5"/>
          <p:cNvPicPr/>
          <p:nvPr/>
        </p:nvPicPr>
        <p:blipFill>
          <a:blip r:embed="rId5"/>
          <a:stretch/>
        </p:blipFill>
        <p:spPr>
          <a:xfrm>
            <a:off x="5508000" y="5440925"/>
            <a:ext cx="1891800" cy="445680"/>
          </a:xfrm>
          <a:prstGeom prst="rect">
            <a:avLst/>
          </a:prstGeom>
          <a:ln>
            <a:noFill/>
          </a:ln>
        </p:spPr>
      </p:pic>
      <p:sp>
        <p:nvSpPr>
          <p:cNvPr id="143" name="CustomShape 12"/>
          <p:cNvSpPr/>
          <p:nvPr/>
        </p:nvSpPr>
        <p:spPr>
          <a:xfrm rot="5332800">
            <a:off x="4382640" y="1957852"/>
            <a:ext cx="378720" cy="14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A44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20" name="CustomShape 1"/>
          <p:cNvSpPr/>
          <p:nvPr/>
        </p:nvSpPr>
        <p:spPr>
          <a:xfrm>
            <a:off x="513725" y="1194827"/>
            <a:ext cx="770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CO" b="1" spc="-1" dirty="0">
                <a:solidFill>
                  <a:srgbClr val="8CA448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Sección II. De las actividades científicas de carácter paleontológico</a:t>
            </a:r>
          </a:p>
        </p:txBody>
      </p:sp>
      <p:sp>
        <p:nvSpPr>
          <p:cNvPr id="21" name="CustomShape 5"/>
          <p:cNvSpPr/>
          <p:nvPr/>
        </p:nvSpPr>
        <p:spPr>
          <a:xfrm>
            <a:off x="511387" y="101509"/>
            <a:ext cx="7706339" cy="79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Proyecto de Decreto por el cual se regula la Gestión Integral  del Patrimonio Geológico y Paleontológico de la Nación y se reglamenta la Ley 45 de 1983</a:t>
            </a:r>
            <a:endParaRPr lang="es-ES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n 2"/>
          <p:cNvPicPr/>
          <p:nvPr/>
        </p:nvPicPr>
        <p:blipFill>
          <a:blip r:embed="rId3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287640" y="2573523"/>
            <a:ext cx="8568360" cy="17109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2 </a:t>
            </a:r>
            <a:r>
              <a:rPr lang="es-ES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Metodología para la identificación y valoración del Patrimonio Geológico y Paleontológico 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323640" y="491400"/>
            <a:ext cx="74880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2.1. Convenios de cooperación internacional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240120" y="1124640"/>
            <a:ext cx="8712360" cy="107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El Servicio Geológico Colombiano realizo un convenio con el Instituto Geológico y Minero de España (</a:t>
            </a:r>
            <a:r>
              <a:rPr lang="es-ES" sz="1600" b="0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Igme</a:t>
            </a: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), y apoyándonos en su experiencia adaptamos y desarrollamos nuestra metodología de valoración para identificar los sitios de interés geológico y paleontológico en Colombia.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Picture 3"/>
          <p:cNvPicPr/>
          <p:nvPr/>
        </p:nvPicPr>
        <p:blipFill>
          <a:blip r:embed="rId3"/>
          <a:srcRect t="24329" b="17622"/>
          <a:stretch/>
        </p:blipFill>
        <p:spPr>
          <a:xfrm>
            <a:off x="-16920" y="2205000"/>
            <a:ext cx="9196560" cy="4031640"/>
          </a:xfrm>
          <a:prstGeom prst="rect">
            <a:avLst/>
          </a:prstGeom>
          <a:ln>
            <a:noFill/>
          </a:ln>
        </p:spPr>
      </p:pic>
      <p:sp>
        <p:nvSpPr>
          <p:cNvPr id="149" name="CustomShape 3"/>
          <p:cNvSpPr/>
          <p:nvPr/>
        </p:nvSpPr>
        <p:spPr>
          <a:xfrm>
            <a:off x="4467751" y="6290640"/>
            <a:ext cx="388656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3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Grupo del IGME y SGC observando la Loma la Yesera, Villa de Leyva</a:t>
            </a:r>
            <a:endParaRPr lang="es-ES" sz="13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4"/>
          <p:cNvSpPr/>
          <p:nvPr/>
        </p:nvSpPr>
        <p:spPr>
          <a:xfrm rot="21532800">
            <a:off x="2737440" y="3358440"/>
            <a:ext cx="378720" cy="14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A44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3214800" y="4896000"/>
            <a:ext cx="5929200" cy="1946880"/>
          </a:xfrm>
          <a:prstGeom prst="rect">
            <a:avLst/>
          </a:prstGeom>
          <a:solidFill>
            <a:srgbClr val="F0EEE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2"/>
          <p:cNvSpPr/>
          <p:nvPr/>
        </p:nvSpPr>
        <p:spPr>
          <a:xfrm>
            <a:off x="3214800" y="1149120"/>
            <a:ext cx="5929200" cy="1946880"/>
          </a:xfrm>
          <a:prstGeom prst="rect">
            <a:avLst/>
          </a:prstGeom>
          <a:solidFill>
            <a:srgbClr val="F0EEE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3"/>
          <p:cNvSpPr/>
          <p:nvPr/>
        </p:nvSpPr>
        <p:spPr>
          <a:xfrm>
            <a:off x="360015" y="403140"/>
            <a:ext cx="741600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2.2. Metodología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4" name="Picture 4"/>
          <p:cNvPicPr/>
          <p:nvPr/>
        </p:nvPicPr>
        <p:blipFill>
          <a:blip r:embed="rId3"/>
          <a:stretch/>
        </p:blipFill>
        <p:spPr>
          <a:xfrm>
            <a:off x="0" y="1149120"/>
            <a:ext cx="3214800" cy="5708880"/>
          </a:xfrm>
          <a:prstGeom prst="rect">
            <a:avLst/>
          </a:prstGeom>
          <a:ln>
            <a:noFill/>
          </a:ln>
        </p:spPr>
      </p:pic>
      <p:sp>
        <p:nvSpPr>
          <p:cNvPr id="155" name="CustomShape 4"/>
          <p:cNvSpPr/>
          <p:nvPr/>
        </p:nvSpPr>
        <p:spPr>
          <a:xfrm>
            <a:off x="3388680" y="2001600"/>
            <a:ext cx="1234800" cy="3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8CA448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Inventario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5"/>
          <p:cNvSpPr/>
          <p:nvPr/>
        </p:nvSpPr>
        <p:spPr>
          <a:xfrm>
            <a:off x="3358440" y="3801960"/>
            <a:ext cx="1234800" cy="3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8CA448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Valoración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6"/>
          <p:cNvSpPr/>
          <p:nvPr/>
        </p:nvSpPr>
        <p:spPr>
          <a:xfrm>
            <a:off x="3348000" y="5589360"/>
            <a:ext cx="1594800" cy="39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8CA448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Conservación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CustomShape 7"/>
          <p:cNvSpPr/>
          <p:nvPr/>
        </p:nvSpPr>
        <p:spPr>
          <a:xfrm>
            <a:off x="5344200" y="1634760"/>
            <a:ext cx="1234800" cy="109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Identificar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Localizar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Clasificar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CustomShape 8"/>
          <p:cNvSpPr/>
          <p:nvPr/>
        </p:nvSpPr>
        <p:spPr>
          <a:xfrm>
            <a:off x="5286240" y="3618720"/>
            <a:ext cx="3239640" cy="72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Intrínseco (carácter científico)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Potencialidad de uso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9"/>
          <p:cNvSpPr/>
          <p:nvPr/>
        </p:nvSpPr>
        <p:spPr>
          <a:xfrm>
            <a:off x="5344200" y="5438520"/>
            <a:ext cx="3887640" cy="72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Vulnerabilidad (física o antrópica)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Situación legal (régimen y uso actual)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Line 10"/>
          <p:cNvSpPr/>
          <p:nvPr/>
        </p:nvSpPr>
        <p:spPr>
          <a:xfrm>
            <a:off x="4968000" y="1149120"/>
            <a:ext cx="0" cy="570888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" name="Table 1"/>
          <p:cNvGraphicFramePr/>
          <p:nvPr>
            <p:extLst>
              <p:ext uri="{D42A27DB-BD31-4B8C-83A1-F6EECF244321}">
                <p14:modId xmlns:p14="http://schemas.microsoft.com/office/powerpoint/2010/main" val="1353764936"/>
              </p:ext>
            </p:extLst>
          </p:nvPr>
        </p:nvGraphicFramePr>
        <p:xfrm>
          <a:off x="5328576" y="1004802"/>
          <a:ext cx="3412440" cy="5612580"/>
        </p:xfrm>
        <a:graphic>
          <a:graphicData uri="http://schemas.openxmlformats.org/drawingml/2006/table">
            <a:tbl>
              <a:tblPr/>
              <a:tblGrid>
                <a:gridCol w="553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9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No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Dominio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1224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Cordillera Oriental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1224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8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Cordillera Central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3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Cordillera Occidental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8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Serranía del </a:t>
                      </a:r>
                      <a:r>
                        <a:rPr lang="es-ES" sz="1200" b="0" strike="noStrike" spc="-1" dirty="0" err="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Baudó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8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5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Cuenca del Atrato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6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Región Pacifica Meridional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7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Valle Medio y Superior del Magdalena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8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8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Valle del Cauca-Patía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8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9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Llanuras del Caribe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10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Sierra Nevada de Santa Marta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8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11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Península de la Guajira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12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Llanos orientales Orinoquia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8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13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Región Amazonia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8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14</a:t>
                      </a:r>
                      <a:endParaRPr lang="es-ES" sz="18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Islas y Cayos del Caribe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15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240">
                      <a:noFill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Islas y Cayos del Pacifico</a:t>
                      </a:r>
                      <a:endParaRPr lang="es-ES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700" cmpd="sng">
                      <a:noFill/>
                      <a:prstDash val="solid"/>
                    </a:lnR>
                    <a:lnT w="25200">
                      <a:noFill/>
                    </a:lnT>
                    <a:lnB w="252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163" name="CustomShape 2"/>
          <p:cNvSpPr/>
          <p:nvPr/>
        </p:nvSpPr>
        <p:spPr>
          <a:xfrm>
            <a:off x="522360" y="822642"/>
            <a:ext cx="3256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Aplicación en Colombia</a:t>
            </a:r>
            <a:endParaRPr lang="es-ES" sz="2400" b="0" strike="noStrike" spc="-1" dirty="0"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522360" y="1696140"/>
            <a:ext cx="3887640" cy="179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Inventario sistemático: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646062"/>
              </a:buClr>
              <a:buFont typeface="Arial"/>
              <a:buAutoNum type="arabicPeriod"/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Definición de dominios geológicos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646062"/>
              </a:buClr>
              <a:buFont typeface="Arial"/>
              <a:buAutoNum type="arabicPeriod"/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Recopilación bibliográfica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646062"/>
              </a:buClr>
              <a:buFont typeface="Arial"/>
              <a:buAutoNum type="arabicPeriod"/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Consulta a expertos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646062"/>
              </a:buClr>
              <a:buFont typeface="Arial"/>
              <a:buAutoNum type="arabicPeriod"/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Trabajo de campo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442080" y="3789000"/>
            <a:ext cx="4201560" cy="20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Valoración: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646062"/>
              </a:buClr>
              <a:buFont typeface="Arial"/>
              <a:buAutoNum type="arabicPeriod"/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es-E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57</a:t>
            </a: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sitios de interés geológico en el departamento de Boyacá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646062"/>
              </a:buClr>
              <a:buFont typeface="Arial"/>
              <a:buAutoNum type="arabicPeriod"/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 los cuales: </a:t>
            </a:r>
            <a:r>
              <a:rPr lang="es-E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29</a:t>
            </a: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estratigráficos, </a:t>
            </a:r>
            <a:r>
              <a:rPr lang="es-E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15</a:t>
            </a: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paleontológicos, </a:t>
            </a:r>
            <a:r>
              <a:rPr lang="es-E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6</a:t>
            </a: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geomorfológicos, </a:t>
            </a:r>
            <a:r>
              <a:rPr lang="es-E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3</a:t>
            </a: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tectónicos, </a:t>
            </a:r>
            <a:r>
              <a:rPr lang="es-E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3</a:t>
            </a: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petrológicos y </a:t>
            </a:r>
            <a:r>
              <a:rPr lang="es-E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</a:t>
            </a: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vulcanológico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646062"/>
              </a:buClr>
              <a:buFont typeface="Arial"/>
              <a:buAutoNum type="arabicPeriod"/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 estos </a:t>
            </a:r>
            <a:r>
              <a:rPr lang="es-E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3</a:t>
            </a: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son de relevancia internacional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250920" y="703260"/>
            <a:ext cx="87130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Importancia paleontológica y estratigráfica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 la secuencia Cretácica de Villa de Leyva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Imagen 1"/>
          <p:cNvPicPr/>
          <p:nvPr/>
        </p:nvPicPr>
        <p:blipFill>
          <a:blip r:embed="rId3"/>
          <a:stretch/>
        </p:blipFill>
        <p:spPr>
          <a:xfrm rot="5400000">
            <a:off x="2474280" y="-230040"/>
            <a:ext cx="4267440" cy="841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/>
          <p:cNvPicPr/>
          <p:nvPr/>
        </p:nvPicPr>
        <p:blipFill>
          <a:blip r:embed="rId3"/>
          <a:srcRect t="6844" b="17958"/>
          <a:stretch/>
        </p:blipFill>
        <p:spPr>
          <a:xfrm>
            <a:off x="0" y="1052640"/>
            <a:ext cx="9153000" cy="5268960"/>
          </a:xfrm>
          <a:prstGeom prst="rect">
            <a:avLst/>
          </a:prstGeom>
          <a:ln w="9360"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137375" y="320760"/>
            <a:ext cx="7182720" cy="59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El Servicio Geológico Colombiano esta liderando las iniciativas en la protección y conservación del patrimonio geológico y paleontológico de Colombia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7668360" y="6383880"/>
            <a:ext cx="136728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Nevado del Ruiz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259920" y="5661360"/>
            <a:ext cx="8703720" cy="86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trike="noStrike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El Cretácico Inferior de la zona de Villa de Leyva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Una de las secuencias de este período geológico mas completas y mejor expuestas a nivel mundial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372637" y="526418"/>
            <a:ext cx="79920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b="1" strike="noStrike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Sitios de Interés de relevancia internacional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2000" b="1" strike="noStrike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Secuencia del Cretácico Inferior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170" name="Imagen 1"/>
          <p:cNvPicPr/>
          <p:nvPr/>
        </p:nvPicPr>
        <p:blipFill>
          <a:blip r:embed="rId3"/>
          <a:srcRect l="4128" t="21649" r="32280" b="23750"/>
          <a:stretch/>
        </p:blipFill>
        <p:spPr>
          <a:xfrm>
            <a:off x="259920" y="1215000"/>
            <a:ext cx="6384240" cy="4110840"/>
          </a:xfrm>
          <a:prstGeom prst="rect">
            <a:avLst/>
          </a:prstGeom>
          <a:ln>
            <a:noFill/>
          </a:ln>
        </p:spPr>
      </p:pic>
      <p:pic>
        <p:nvPicPr>
          <p:cNvPr id="171" name="Imagen 3"/>
          <p:cNvPicPr/>
          <p:nvPr/>
        </p:nvPicPr>
        <p:blipFill>
          <a:blip r:embed="rId4"/>
          <a:stretch/>
        </p:blipFill>
        <p:spPr>
          <a:xfrm>
            <a:off x="5469120" y="1096200"/>
            <a:ext cx="3505680" cy="434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4"/>
          <p:cNvPicPr/>
          <p:nvPr/>
        </p:nvPicPr>
        <p:blipFill>
          <a:blip r:embed="rId3"/>
          <a:srcRect t="6588" b="21447"/>
          <a:stretch/>
        </p:blipFill>
        <p:spPr>
          <a:xfrm>
            <a:off x="350280" y="1313280"/>
            <a:ext cx="3867120" cy="2373120"/>
          </a:xfrm>
          <a:prstGeom prst="rect">
            <a:avLst/>
          </a:prstGeom>
          <a:ln>
            <a:noFill/>
          </a:ln>
        </p:spPr>
      </p:pic>
      <p:pic>
        <p:nvPicPr>
          <p:cNvPr id="173" name="Picture 5"/>
          <p:cNvPicPr/>
          <p:nvPr/>
        </p:nvPicPr>
        <p:blipFill>
          <a:blip r:embed="rId4"/>
          <a:srcRect b="31102"/>
          <a:stretch/>
        </p:blipFill>
        <p:spPr>
          <a:xfrm>
            <a:off x="261360" y="4152960"/>
            <a:ext cx="3986280" cy="2342520"/>
          </a:xfrm>
          <a:prstGeom prst="rect">
            <a:avLst/>
          </a:prstGeom>
          <a:ln>
            <a:noFill/>
          </a:ln>
        </p:spPr>
      </p:pic>
      <p:pic>
        <p:nvPicPr>
          <p:cNvPr id="174" name="Picture 6"/>
          <p:cNvPicPr/>
          <p:nvPr/>
        </p:nvPicPr>
        <p:blipFill>
          <a:blip r:embed="rId5"/>
          <a:srcRect t="15480" b="20492"/>
          <a:stretch/>
        </p:blipFill>
        <p:spPr>
          <a:xfrm>
            <a:off x="4808160" y="2130840"/>
            <a:ext cx="4207680" cy="408600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225360" y="180720"/>
            <a:ext cx="436320" cy="47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225360" y="4056480"/>
            <a:ext cx="436320" cy="47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05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B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3"/>
          <p:cNvSpPr/>
          <p:nvPr/>
        </p:nvSpPr>
        <p:spPr>
          <a:xfrm>
            <a:off x="4806360" y="6248520"/>
            <a:ext cx="457128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4"/>
          <p:cNvSpPr/>
          <p:nvPr/>
        </p:nvSpPr>
        <p:spPr>
          <a:xfrm>
            <a:off x="225360" y="650688"/>
            <a:ext cx="7992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Secuencia del Cretácico Inferior</a:t>
            </a:r>
            <a:endParaRPr lang="es-ES" sz="20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5"/>
          <p:cNvSpPr/>
          <p:nvPr/>
        </p:nvSpPr>
        <p:spPr>
          <a:xfrm>
            <a:off x="350280" y="3312000"/>
            <a:ext cx="3867120" cy="4543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Afloramiento de la Formación Paja, edad </a:t>
            </a:r>
            <a:r>
              <a:rPr lang="es-ES" sz="12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Barremiano</a:t>
            </a:r>
            <a:r>
              <a:rPr lang="es-E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-</a:t>
            </a:r>
            <a:r>
              <a:rPr lang="es-ES" sz="12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Aptiano</a:t>
            </a:r>
            <a:endParaRPr lang="es-E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6"/>
          <p:cNvSpPr/>
          <p:nvPr/>
        </p:nvSpPr>
        <p:spPr>
          <a:xfrm>
            <a:off x="261360" y="6222960"/>
            <a:ext cx="3986280" cy="2725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2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</a:t>
            </a:r>
            <a:r>
              <a:rPr lang="es-E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Afloramiento de la Formación San Gil, edad </a:t>
            </a:r>
            <a:r>
              <a:rPr lang="es-ES" sz="12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Albiano</a:t>
            </a:r>
            <a:endParaRPr lang="es-E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7"/>
          <p:cNvSpPr/>
          <p:nvPr/>
        </p:nvSpPr>
        <p:spPr>
          <a:xfrm>
            <a:off x="4797360" y="5944320"/>
            <a:ext cx="4218480" cy="4543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Panorámica en la que se aprecia la Formación </a:t>
            </a:r>
            <a:r>
              <a:rPr lang="es-ES" sz="12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Churuvita</a:t>
            </a:r>
            <a:r>
              <a:rPr lang="es-E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, edad </a:t>
            </a:r>
            <a:r>
              <a:rPr lang="es-ES" sz="12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Cenomaniano</a:t>
            </a:r>
            <a:endParaRPr lang="es-E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150560" y="6546165"/>
            <a:ext cx="4248000" cy="32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Especímenes de preservación y diversidad excepcional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3" name="Imagen 1"/>
          <p:cNvPicPr/>
          <p:nvPr/>
        </p:nvPicPr>
        <p:blipFill>
          <a:blip r:embed="rId3"/>
          <a:stretch/>
        </p:blipFill>
        <p:spPr>
          <a:xfrm>
            <a:off x="1150560" y="1585800"/>
            <a:ext cx="6697080" cy="4699800"/>
          </a:xfrm>
          <a:prstGeom prst="rect">
            <a:avLst/>
          </a:prstGeom>
          <a:ln>
            <a:noFill/>
          </a:ln>
        </p:spPr>
      </p:pic>
      <p:sp>
        <p:nvSpPr>
          <p:cNvPr id="184" name="CustomShape 2"/>
          <p:cNvSpPr/>
          <p:nvPr/>
        </p:nvSpPr>
        <p:spPr>
          <a:xfrm>
            <a:off x="395640" y="610560"/>
            <a:ext cx="76320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b="1" strike="noStrike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Sitios de Interés de relevancia internacional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2000" b="1" strike="noStrike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Localidad </a:t>
            </a:r>
            <a:r>
              <a:rPr lang="es-ES" sz="2000" b="1" strike="noStrike" spc="-1" dirty="0" err="1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Lagerstätte</a:t>
            </a:r>
            <a:r>
              <a:rPr lang="es-ES" sz="2000" b="1" strike="noStrike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 de fauna marina del Cretácico Inferior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n 2"/>
          <p:cNvPicPr/>
          <p:nvPr/>
        </p:nvPicPr>
        <p:blipFill>
          <a:blip r:embed="rId3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86" name="CustomShape 1"/>
          <p:cNvSpPr/>
          <p:nvPr/>
        </p:nvSpPr>
        <p:spPr>
          <a:xfrm>
            <a:off x="143640" y="2835360"/>
            <a:ext cx="8856360" cy="11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3. Avances en la protección del Patrimonio Geológico y Paleontológico en Colombia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0" y="720251"/>
            <a:ext cx="8352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>
              <a:lnSpc>
                <a:spcPct val="100000"/>
              </a:lnSpc>
              <a:buClr>
                <a:srgbClr val="8CA448"/>
              </a:buClr>
            </a:pPr>
            <a:r>
              <a:rPr lang="es-ES" sz="2400" b="1" strike="noStrike" spc="-145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3.1  </a:t>
            </a:r>
            <a:r>
              <a:rPr lang="es-ES" sz="2400" b="1" strike="noStrike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Plan de Gestión del Patrimonio Geológico y Paleontológico </a:t>
            </a:r>
            <a:endParaRPr lang="es-ES" sz="1800" b="0" strike="noStrike" dirty="0"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2400" b="1" strike="noStrike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/>
              </a:rPr>
              <a:t>      de Villa de Leyva</a:t>
            </a:r>
            <a:endParaRPr lang="es-ES" sz="1800" b="0" strike="noStrike" dirty="0"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188" name="Imagen 5"/>
          <p:cNvPicPr/>
          <p:nvPr/>
        </p:nvPicPr>
        <p:blipFill>
          <a:blip r:embed="rId3"/>
          <a:stretch/>
        </p:blipFill>
        <p:spPr>
          <a:xfrm>
            <a:off x="0" y="1700640"/>
            <a:ext cx="9143280" cy="446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430200" y="1168318"/>
            <a:ext cx="7992000" cy="295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 algn="just">
              <a:lnSpc>
                <a:spcPct val="100000"/>
              </a:lnSpc>
              <a:buClr>
                <a:srgbClr val="646062"/>
              </a:buClr>
              <a:buFont typeface="Arial"/>
              <a:buChar char="•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Legitimar al Servicio Geológico Colombiano como autoridad en la identificación, valoración, protección y conservación del Patrimonio Geológico y Paleontológico.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646062"/>
              </a:buClr>
              <a:buFont typeface="Arial"/>
              <a:buChar char="•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Promover la Gestión Integral del Patrimonio Geológico y Paleontológico mediante la designación de sitios de interés, zonas de protección patrimonial geológicas y/o paleontológicas y parques geológicos en la región.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646062"/>
              </a:buClr>
              <a:buFont typeface="Arial"/>
              <a:buChar char="•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Procurar actividades de inclusión social y aprovechamiento económico alternativo para las comunidades y actores sociales del municipio de Villa de Leyva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430200" y="481364"/>
            <a:ext cx="7597440" cy="56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Líneas estratégicas del Plan de Gestión del Patrimonio Geológico y Paleontológico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1" name="Picture 2"/>
          <p:cNvPicPr/>
          <p:nvPr/>
        </p:nvPicPr>
        <p:blipFill>
          <a:blip r:embed="rId3"/>
          <a:stretch/>
        </p:blipFill>
        <p:spPr>
          <a:xfrm>
            <a:off x="1458720" y="2880922"/>
            <a:ext cx="5935320" cy="3321720"/>
          </a:xfrm>
          <a:prstGeom prst="rect">
            <a:avLst/>
          </a:prstGeom>
          <a:ln>
            <a:noFill/>
          </a:ln>
        </p:spPr>
      </p:pic>
      <p:sp>
        <p:nvSpPr>
          <p:cNvPr id="192" name="CustomShape 3"/>
          <p:cNvSpPr/>
          <p:nvPr/>
        </p:nvSpPr>
        <p:spPr>
          <a:xfrm>
            <a:off x="1187640" y="6340892"/>
            <a:ext cx="6912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1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Director General Servicio Geológico Colombiano, Dr. Oscar Paredes y el Alcalde de Villa de Leyva Víctor Hugo Forero. Firman el convenio de Cooperación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471600" y="1815927"/>
            <a:ext cx="7992000" cy="177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 algn="just">
              <a:lnSpc>
                <a:spcPct val="100000"/>
              </a:lnSpc>
              <a:buClr>
                <a:srgbClr val="646062"/>
              </a:buClr>
              <a:buFont typeface="Arial"/>
              <a:buChar char="•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Participar en mesas de trabajo con el municipio de Villa de Leyva, con el propósito de coordinar y armonizar la normativa municipal con la nacional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646062"/>
              </a:buClr>
              <a:buFont typeface="Arial"/>
              <a:buChar char="•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Desarrollar proyectos científicos geológicos y/o paleontológicos que repercutirán en las mejores prácticas para la salvaguarda del patrimonio geológico y paleontológico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430200" y="922790"/>
            <a:ext cx="7597440" cy="56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Líneas de acción del Plan de Gestión del Patrimonio Geológico y Paleontológico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2653920" y="6237360"/>
            <a:ext cx="4136760" cy="2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1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Excavación de un nuevo </a:t>
            </a:r>
            <a:r>
              <a:rPr lang="es-ES" sz="1100" b="0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pliosaurio</a:t>
            </a:r>
            <a:r>
              <a:rPr lang="es-ES" sz="11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en la  Vereda Salto y La Lavandera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6" name="Imagen 2"/>
          <p:cNvPicPr/>
          <p:nvPr/>
        </p:nvPicPr>
        <p:blipFill>
          <a:blip r:embed="rId3"/>
          <a:srcRect t="6264" b="15097"/>
          <a:stretch/>
        </p:blipFill>
        <p:spPr>
          <a:xfrm>
            <a:off x="1162080" y="3141000"/>
            <a:ext cx="6611040" cy="2929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n 2"/>
          <p:cNvPicPr/>
          <p:nvPr/>
        </p:nvPicPr>
        <p:blipFill>
          <a:blip r:embed="rId3"/>
          <a:srcRect b="36092"/>
          <a:stretch/>
        </p:blipFill>
        <p:spPr>
          <a:xfrm>
            <a:off x="3676680" y="1575000"/>
            <a:ext cx="5057640" cy="1821240"/>
          </a:xfrm>
          <a:prstGeom prst="rect">
            <a:avLst/>
          </a:prstGeom>
          <a:ln>
            <a:noFill/>
          </a:ln>
        </p:spPr>
      </p:pic>
      <p:sp>
        <p:nvSpPr>
          <p:cNvPr id="198" name="CustomShape 1"/>
          <p:cNvSpPr/>
          <p:nvPr/>
        </p:nvSpPr>
        <p:spPr>
          <a:xfrm>
            <a:off x="250920" y="404640"/>
            <a:ext cx="87130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Proyectos que estamos llevando a cabo: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Estudio Paleontológico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461520" y="1809720"/>
            <a:ext cx="2459880" cy="135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1. Hallazgo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2. Excavación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3. Preparación y Conservación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4. Estudio y Publicación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5. Exhibición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0" name="Imagen 6"/>
          <p:cNvPicPr/>
          <p:nvPr/>
        </p:nvPicPr>
        <p:blipFill>
          <a:blip r:embed="rId4"/>
          <a:srcRect l="11118" r="8206"/>
          <a:stretch/>
        </p:blipFill>
        <p:spPr>
          <a:xfrm>
            <a:off x="496080" y="3573000"/>
            <a:ext cx="8222760" cy="290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219240" y="92880"/>
            <a:ext cx="87130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s-ES" sz="2400" b="1" strike="noStrike" spc="-1">
                <a:solidFill>
                  <a:srgbClr val="8CA448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Proyectos que estamos llevando a cabo: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rgbClr val="646062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Rutas Geológicas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2" name="Imagen 201"/>
          <p:cNvPicPr/>
          <p:nvPr/>
        </p:nvPicPr>
        <p:blipFill>
          <a:blip r:embed="rId3"/>
          <a:stretch/>
        </p:blipFill>
        <p:spPr>
          <a:xfrm>
            <a:off x="9720" y="36000"/>
            <a:ext cx="9134280" cy="685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2 Imagen"/>
          <p:cNvPicPr/>
          <p:nvPr/>
        </p:nvPicPr>
        <p:blipFill>
          <a:blip r:embed="rId3"/>
          <a:stretch/>
        </p:blipFill>
        <p:spPr>
          <a:xfrm>
            <a:off x="0" y="2205000"/>
            <a:ext cx="9143280" cy="3920400"/>
          </a:xfrm>
          <a:prstGeom prst="rect">
            <a:avLst/>
          </a:prstGeom>
          <a:ln>
            <a:noFill/>
          </a:ln>
        </p:spPr>
      </p:pic>
      <p:sp>
        <p:nvSpPr>
          <p:cNvPr id="204" name="CustomShape 1"/>
          <p:cNvSpPr/>
          <p:nvPr/>
        </p:nvSpPr>
        <p:spPr>
          <a:xfrm>
            <a:off x="394138" y="1086780"/>
            <a:ext cx="7777503" cy="106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Convenio Universidad Nacional y el Servicio Geológico, esperamos construir el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“</a:t>
            </a:r>
            <a:r>
              <a:rPr lang="es-ES" sz="18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Centro de Protección, Conservación y Conocimiento del Patrimonio Paleontológico de Colombia</a:t>
            </a:r>
            <a:r>
              <a:rPr lang="es-ES" sz="18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”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394139" y="393258"/>
            <a:ext cx="8713080" cy="69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Proyectos que estamos llevando a cabo:</a:t>
            </a:r>
            <a:endParaRPr lang="es-ES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460253" y="748277"/>
            <a:ext cx="1367280" cy="50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Agenda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324092" y="1597390"/>
            <a:ext cx="8160151" cy="540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algn="just">
              <a:lnSpc>
                <a:spcPct val="150000"/>
              </a:lnSpc>
              <a:buClr>
                <a:srgbClr val="646062"/>
              </a:buClr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1. Marco Normativo del Patrimonio Geológico y Paleontológico</a:t>
            </a:r>
            <a:endParaRPr lang="es-E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algn="just">
              <a:lnSpc>
                <a:spcPct val="150000"/>
              </a:lnSpc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1.1. Legislación para la Protección del Patrimonio Geológico y Paleontológico</a:t>
            </a:r>
            <a:endParaRPr lang="es-E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algn="just">
              <a:lnSpc>
                <a:spcPct val="150000"/>
              </a:lnSpc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1.2. El Servicio Geológico Colombiano como autoridad competente a nivel Nacional para la protección del Patrimonio Geológico y Paleontológico.</a:t>
            </a:r>
            <a:endParaRPr lang="es-E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algn="just">
              <a:lnSpc>
                <a:spcPct val="150000"/>
              </a:lnSpc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1.3. Estrategias del Servicio Geológico Colombiano para el ordenamiento legal</a:t>
            </a:r>
            <a:endParaRPr lang="es-E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 algn="just">
              <a:lnSpc>
                <a:spcPct val="150000"/>
              </a:lnSpc>
              <a:buClr>
                <a:srgbClr val="646062"/>
              </a:buClr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2.  Metodología para la identificación y valoración del Patrimonio Geológico y Paleontológico</a:t>
            </a:r>
            <a:endParaRPr lang="es-E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920" lvl="1" algn="just">
              <a:lnSpc>
                <a:spcPct val="150000"/>
              </a:lnSpc>
              <a:buClr>
                <a:srgbClr val="646062"/>
              </a:buClr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2.1. Convenios de cooperación internacional</a:t>
            </a:r>
            <a:endParaRPr lang="es-E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920" lvl="1" algn="just">
              <a:lnSpc>
                <a:spcPct val="150000"/>
              </a:lnSpc>
              <a:buClr>
                <a:srgbClr val="646062"/>
              </a:buClr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2.2. Metodología</a:t>
            </a:r>
            <a:endParaRPr lang="es-E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 algn="just">
              <a:lnSpc>
                <a:spcPct val="150000"/>
              </a:lnSpc>
              <a:buClr>
                <a:srgbClr val="646062"/>
              </a:buClr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3. Avances en la protección del Patrimonio Geológico y Paleontológico en Colombia</a:t>
            </a:r>
            <a:endParaRPr lang="es-E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920" lvl="1" algn="just">
              <a:lnSpc>
                <a:spcPct val="150000"/>
              </a:lnSpc>
              <a:buClr>
                <a:srgbClr val="646062"/>
              </a:buClr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3.1. Plan de Gestión Integral del Patrimonio Geológico y Paleontológico de Villa de Leyva</a:t>
            </a:r>
            <a:endParaRPr lang="es-E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920" lvl="1" algn="just">
              <a:lnSpc>
                <a:spcPct val="150000"/>
              </a:lnSpc>
              <a:buClr>
                <a:srgbClr val="646062"/>
              </a:buClr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3.2. Iniciativa </a:t>
            </a:r>
            <a:r>
              <a:rPr lang="es-ES" sz="1600" b="0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Geoparque</a:t>
            </a: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Volcánico del Ruiz</a:t>
            </a:r>
            <a:endParaRPr lang="es-ES" sz="1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6"/>
          <p:cNvPicPr/>
          <p:nvPr/>
        </p:nvPicPr>
        <p:blipFill>
          <a:blip r:embed="rId3"/>
          <a:srcRect l="4696" r="20751"/>
          <a:stretch/>
        </p:blipFill>
        <p:spPr>
          <a:xfrm>
            <a:off x="5065200" y="1917000"/>
            <a:ext cx="4096800" cy="3616200"/>
          </a:xfrm>
          <a:prstGeom prst="rect">
            <a:avLst/>
          </a:prstGeom>
          <a:ln>
            <a:noFill/>
          </a:ln>
        </p:spPr>
      </p:pic>
      <p:pic>
        <p:nvPicPr>
          <p:cNvPr id="207" name="Picture 4"/>
          <p:cNvPicPr/>
          <p:nvPr/>
        </p:nvPicPr>
        <p:blipFill>
          <a:blip r:embed="rId4"/>
          <a:srcRect t="19663"/>
          <a:stretch/>
        </p:blipFill>
        <p:spPr>
          <a:xfrm>
            <a:off x="0" y="1917000"/>
            <a:ext cx="5011920" cy="3616200"/>
          </a:xfrm>
          <a:prstGeom prst="rect">
            <a:avLst/>
          </a:prstGeom>
          <a:ln>
            <a:noFill/>
          </a:ln>
        </p:spPr>
      </p:pic>
      <p:sp>
        <p:nvSpPr>
          <p:cNvPr id="208" name="CustomShape 1"/>
          <p:cNvSpPr/>
          <p:nvPr/>
        </p:nvSpPr>
        <p:spPr>
          <a:xfrm>
            <a:off x="179640" y="855137"/>
            <a:ext cx="8352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3.2. Iniciativa </a:t>
            </a:r>
            <a:r>
              <a:rPr lang="es-ES" sz="2400" b="1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Geoparque</a:t>
            </a: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Volcánico del Ruiz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292320" y="737640"/>
            <a:ext cx="4278960" cy="69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Introducción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323640" y="1484640"/>
            <a:ext cx="7992000" cy="23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El Servicio Geológico Colombiano esta apoyando y asesorando el desarrollo e implementación del proyecto </a:t>
            </a:r>
            <a:r>
              <a:rPr lang="es-ES" sz="1600" b="0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Geoparque</a:t>
            </a: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Volcánico del Ruiz.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6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En este proyecto participan las siguientes entidades: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	1. Instituto de Financiamiento, Promoción y Desarrollo de Caldas (INFICALDAS)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	2. Gobernación de Caldas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	3. Parques Nacionales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6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	4. Servicio Geológico Colombiano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1" name="Picture 3"/>
          <p:cNvPicPr/>
          <p:nvPr/>
        </p:nvPicPr>
        <p:blipFill>
          <a:blip r:embed="rId3"/>
          <a:srcRect l="12859" t="21548" r="2828" b="3516"/>
          <a:stretch/>
        </p:blipFill>
        <p:spPr>
          <a:xfrm>
            <a:off x="6660360" y="4314240"/>
            <a:ext cx="2058480" cy="1372320"/>
          </a:xfrm>
          <a:prstGeom prst="rect">
            <a:avLst/>
          </a:prstGeom>
          <a:ln>
            <a:noFill/>
          </a:ln>
        </p:spPr>
      </p:pic>
      <p:pic>
        <p:nvPicPr>
          <p:cNvPr id="212" name="Picture 2"/>
          <p:cNvPicPr/>
          <p:nvPr/>
        </p:nvPicPr>
        <p:blipFill>
          <a:blip r:embed="rId4"/>
          <a:stretch/>
        </p:blipFill>
        <p:spPr>
          <a:xfrm>
            <a:off x="539640" y="4314240"/>
            <a:ext cx="1108440" cy="1053360"/>
          </a:xfrm>
          <a:prstGeom prst="rect">
            <a:avLst/>
          </a:prstGeom>
          <a:ln>
            <a:noFill/>
          </a:ln>
        </p:spPr>
      </p:pic>
      <p:pic>
        <p:nvPicPr>
          <p:cNvPr id="213" name="Picture 4"/>
          <p:cNvPicPr/>
          <p:nvPr/>
        </p:nvPicPr>
        <p:blipFill>
          <a:blip r:embed="rId5"/>
          <a:stretch/>
        </p:blipFill>
        <p:spPr>
          <a:xfrm>
            <a:off x="5178240" y="4191480"/>
            <a:ext cx="1131480" cy="1298520"/>
          </a:xfrm>
          <a:prstGeom prst="rect">
            <a:avLst/>
          </a:prstGeom>
          <a:ln>
            <a:noFill/>
          </a:ln>
        </p:spPr>
      </p:pic>
      <p:pic>
        <p:nvPicPr>
          <p:cNvPr id="214" name="Picture 2"/>
          <p:cNvPicPr/>
          <p:nvPr/>
        </p:nvPicPr>
        <p:blipFill>
          <a:blip r:embed="rId6"/>
          <a:stretch/>
        </p:blipFill>
        <p:spPr>
          <a:xfrm>
            <a:off x="2376360" y="4608000"/>
            <a:ext cx="2094840" cy="465840"/>
          </a:xfrm>
          <a:prstGeom prst="rect">
            <a:avLst/>
          </a:prstGeom>
          <a:ln>
            <a:noFill/>
          </a:ln>
        </p:spPr>
      </p:pic>
      <p:pic>
        <p:nvPicPr>
          <p:cNvPr id="215" name="Picture 2"/>
          <p:cNvPicPr/>
          <p:nvPr/>
        </p:nvPicPr>
        <p:blipFill>
          <a:blip r:embed="rId7"/>
          <a:stretch/>
        </p:blipFill>
        <p:spPr>
          <a:xfrm>
            <a:off x="2988360" y="5687280"/>
            <a:ext cx="3321360" cy="85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273600" y="281500"/>
            <a:ext cx="8228880" cy="70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Localización del </a:t>
            </a:r>
            <a:r>
              <a:rPr lang="es-ES" sz="2400" b="1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Geoparque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7" name="Imagen 1"/>
          <p:cNvPicPr/>
          <p:nvPr/>
        </p:nvPicPr>
        <p:blipFill>
          <a:blip r:embed="rId3"/>
          <a:stretch/>
        </p:blipFill>
        <p:spPr>
          <a:xfrm>
            <a:off x="2836440" y="1872000"/>
            <a:ext cx="5225760" cy="4782960"/>
          </a:xfrm>
          <a:prstGeom prst="rect">
            <a:avLst/>
          </a:prstGeom>
          <a:ln>
            <a:noFill/>
          </a:ln>
        </p:spPr>
      </p:pic>
      <p:pic>
        <p:nvPicPr>
          <p:cNvPr id="218" name="Imagen 3"/>
          <p:cNvPicPr/>
          <p:nvPr/>
        </p:nvPicPr>
        <p:blipFill>
          <a:blip r:embed="rId4"/>
          <a:stretch/>
        </p:blipFill>
        <p:spPr>
          <a:xfrm>
            <a:off x="1008000" y="1970640"/>
            <a:ext cx="1828080" cy="2600640"/>
          </a:xfrm>
          <a:prstGeom prst="rect">
            <a:avLst/>
          </a:prstGeom>
          <a:ln>
            <a:noFill/>
          </a:ln>
        </p:spPr>
      </p:pic>
      <p:sp>
        <p:nvSpPr>
          <p:cNvPr id="219" name="Line 2"/>
          <p:cNvSpPr/>
          <p:nvPr/>
        </p:nvSpPr>
        <p:spPr>
          <a:xfrm flipV="1">
            <a:off x="1609920" y="1970280"/>
            <a:ext cx="1297080" cy="1208520"/>
          </a:xfrm>
          <a:prstGeom prst="line">
            <a:avLst/>
          </a:prstGeom>
          <a:ln w="19080">
            <a:solidFill>
              <a:srgbClr val="98B855"/>
            </a:solidFill>
            <a:rou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220" name="Line 3"/>
          <p:cNvSpPr/>
          <p:nvPr/>
        </p:nvSpPr>
        <p:spPr>
          <a:xfrm>
            <a:off x="1609920" y="3178800"/>
            <a:ext cx="1297080" cy="3328560"/>
          </a:xfrm>
          <a:prstGeom prst="line">
            <a:avLst/>
          </a:prstGeom>
          <a:ln w="19080">
            <a:solidFill>
              <a:srgbClr val="98B855"/>
            </a:solidFill>
            <a:rou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221" name="CustomShape 4"/>
          <p:cNvSpPr/>
          <p:nvPr/>
        </p:nvSpPr>
        <p:spPr>
          <a:xfrm>
            <a:off x="277560" y="994872"/>
            <a:ext cx="7992000" cy="7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600" b="0" strike="noStrike" spc="-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El polígono del geoparque incluye parte de los departamentos de Caldas, Tolima, Risaralda y Quindío, abarca el Parque Nacional de los Nevados, una zona protegida de Parques Nacionales, extendiéndose hasta la zona de Armero </a:t>
            </a:r>
            <a:endParaRPr lang="es-ES" sz="1800" b="0" strike="noStrike" spc="-1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3"/>
          <p:cNvPicPr/>
          <p:nvPr/>
        </p:nvPicPr>
        <p:blipFill>
          <a:blip r:embed="rId3"/>
          <a:stretch/>
        </p:blipFill>
        <p:spPr>
          <a:xfrm>
            <a:off x="-530640" y="1116360"/>
            <a:ext cx="9673920" cy="644364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5724000" y="4941000"/>
            <a:ext cx="3527640" cy="19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Line 2"/>
          <p:cNvSpPr/>
          <p:nvPr/>
        </p:nvSpPr>
        <p:spPr>
          <a:xfrm>
            <a:off x="5796000" y="5229000"/>
            <a:ext cx="792000" cy="360"/>
          </a:xfrm>
          <a:prstGeom prst="line">
            <a:avLst/>
          </a:prstGeom>
          <a:ln w="57240">
            <a:solidFill>
              <a:srgbClr val="94F23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Line 3"/>
          <p:cNvSpPr/>
          <p:nvPr/>
        </p:nvSpPr>
        <p:spPr>
          <a:xfrm>
            <a:off x="5796000" y="5573880"/>
            <a:ext cx="792000" cy="360"/>
          </a:xfrm>
          <a:prstGeom prst="line">
            <a:avLst/>
          </a:prstGeom>
          <a:ln w="57240">
            <a:solidFill>
              <a:srgbClr val="F1FB8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6" name="Picture 4"/>
          <p:cNvPicPr/>
          <p:nvPr/>
        </p:nvPicPr>
        <p:blipFill>
          <a:blip r:embed="rId4"/>
          <a:stretch/>
        </p:blipFill>
        <p:spPr>
          <a:xfrm>
            <a:off x="6032520" y="5772600"/>
            <a:ext cx="318960" cy="306720"/>
          </a:xfrm>
          <a:prstGeom prst="rect">
            <a:avLst/>
          </a:prstGeom>
          <a:ln>
            <a:noFill/>
          </a:ln>
        </p:spPr>
      </p:pic>
      <p:pic>
        <p:nvPicPr>
          <p:cNvPr id="227" name="Picture 5"/>
          <p:cNvPicPr/>
          <p:nvPr/>
        </p:nvPicPr>
        <p:blipFill>
          <a:blip r:embed="rId5"/>
          <a:stretch/>
        </p:blipFill>
        <p:spPr>
          <a:xfrm>
            <a:off x="6032520" y="6140520"/>
            <a:ext cx="300240" cy="438840"/>
          </a:xfrm>
          <a:prstGeom prst="rect">
            <a:avLst/>
          </a:prstGeom>
          <a:ln>
            <a:noFill/>
          </a:ln>
        </p:spPr>
      </p:pic>
      <p:sp>
        <p:nvSpPr>
          <p:cNvPr id="228" name="CustomShape 4"/>
          <p:cNvSpPr/>
          <p:nvPr/>
        </p:nvSpPr>
        <p:spPr>
          <a:xfrm>
            <a:off x="6798240" y="5075280"/>
            <a:ext cx="194364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1" strike="noStrike" spc="-1">
                <a:solidFill>
                  <a:srgbClr val="646062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Limite Geoparque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5"/>
          <p:cNvSpPr/>
          <p:nvPr/>
        </p:nvSpPr>
        <p:spPr>
          <a:xfrm>
            <a:off x="6798240" y="5435280"/>
            <a:ext cx="259164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1" strike="noStrike" spc="-1">
                <a:solidFill>
                  <a:srgbClr val="646062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Limite PNN Los Nevados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6"/>
          <p:cNvSpPr/>
          <p:nvPr/>
        </p:nvSpPr>
        <p:spPr>
          <a:xfrm>
            <a:off x="6798240" y="5772600"/>
            <a:ext cx="194364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1" strike="noStrike" spc="-1">
                <a:solidFill>
                  <a:srgbClr val="646062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Poblaciones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7"/>
          <p:cNvSpPr/>
          <p:nvPr/>
        </p:nvSpPr>
        <p:spPr>
          <a:xfrm>
            <a:off x="6798240" y="6180840"/>
            <a:ext cx="194364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1" strike="noStrike" spc="-1">
                <a:solidFill>
                  <a:srgbClr val="646062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Sitios de interés geologico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8"/>
          <p:cNvSpPr/>
          <p:nvPr/>
        </p:nvSpPr>
        <p:spPr>
          <a:xfrm>
            <a:off x="251640" y="285480"/>
            <a:ext cx="8228880" cy="70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2400" b="1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Area</a:t>
            </a: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del </a:t>
            </a:r>
            <a:r>
              <a:rPr lang="es-ES" sz="2400" b="1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Geoparque</a:t>
            </a:r>
            <a:r>
              <a:rPr lang="es-ES" sz="2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: 2287 km</a:t>
            </a:r>
            <a:r>
              <a:rPr lang="es-ES" sz="2400" b="1" strike="noStrike" spc="-1" baseline="30000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2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Content Placeholder 4"/>
          <p:cNvPicPr/>
          <p:nvPr/>
        </p:nvPicPr>
        <p:blipFill>
          <a:blip r:embed="rId3"/>
          <a:srcRect r="12265"/>
          <a:stretch/>
        </p:blipFill>
        <p:spPr>
          <a:xfrm>
            <a:off x="4777920" y="3857760"/>
            <a:ext cx="3316680" cy="2520000"/>
          </a:xfrm>
          <a:prstGeom prst="rect">
            <a:avLst/>
          </a:prstGeom>
          <a:ln>
            <a:noFill/>
          </a:ln>
        </p:spPr>
      </p:pic>
      <p:pic>
        <p:nvPicPr>
          <p:cNvPr id="234" name="Picture 10"/>
          <p:cNvPicPr/>
          <p:nvPr/>
        </p:nvPicPr>
        <p:blipFill>
          <a:blip r:embed="rId4"/>
          <a:srcRect l="1501" t="946" r="6485" b="-3012"/>
          <a:stretch/>
        </p:blipFill>
        <p:spPr>
          <a:xfrm>
            <a:off x="812880" y="3857760"/>
            <a:ext cx="3736800" cy="2761920"/>
          </a:xfrm>
          <a:prstGeom prst="rect">
            <a:avLst/>
          </a:prstGeom>
          <a:ln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4768560" y="6142680"/>
            <a:ext cx="3326040" cy="51624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Lavas andesiticas columnares. Casabianca, Los carros de piedra</a:t>
            </a:r>
            <a:endParaRPr lang="es-E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812880" y="6093000"/>
            <a:ext cx="3736800" cy="51624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Morrena frontal de la pequeña edad de hielo, </a:t>
            </a:r>
            <a:endParaRPr lang="es-E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sendero de Conejeras</a:t>
            </a:r>
            <a:endParaRPr lang="es-E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7" name="Picture 4"/>
          <p:cNvPicPr/>
          <p:nvPr/>
        </p:nvPicPr>
        <p:blipFill>
          <a:blip r:embed="rId5"/>
          <a:srcRect l="4158" t="2205" r="8407" b="14147"/>
          <a:stretch/>
        </p:blipFill>
        <p:spPr>
          <a:xfrm>
            <a:off x="4788000" y="908640"/>
            <a:ext cx="3328200" cy="2425320"/>
          </a:xfrm>
          <a:prstGeom prst="rect">
            <a:avLst/>
          </a:prstGeom>
          <a:ln>
            <a:noFill/>
          </a:ln>
        </p:spPr>
      </p:pic>
      <p:sp>
        <p:nvSpPr>
          <p:cNvPr id="238" name="CustomShape 3"/>
          <p:cNvSpPr/>
          <p:nvPr/>
        </p:nvSpPr>
        <p:spPr>
          <a:xfrm>
            <a:off x="4783320" y="3320280"/>
            <a:ext cx="3332880" cy="3031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Volcán Cerro Machín</a:t>
            </a:r>
            <a:endParaRPr lang="es-E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9" name="Imagen 311"/>
          <p:cNvPicPr/>
          <p:nvPr/>
        </p:nvPicPr>
        <p:blipFill>
          <a:blip r:embed="rId6"/>
          <a:srcRect t="19876" r="21676"/>
          <a:stretch/>
        </p:blipFill>
        <p:spPr>
          <a:xfrm>
            <a:off x="767160" y="943920"/>
            <a:ext cx="3782520" cy="2645640"/>
          </a:xfrm>
          <a:prstGeom prst="rect">
            <a:avLst/>
          </a:prstGeom>
          <a:ln>
            <a:noFill/>
          </a:ln>
        </p:spPr>
      </p:pic>
      <p:sp>
        <p:nvSpPr>
          <p:cNvPr id="240" name="CustomShape 4"/>
          <p:cNvSpPr/>
          <p:nvPr/>
        </p:nvSpPr>
        <p:spPr>
          <a:xfrm>
            <a:off x="763200" y="3323880"/>
            <a:ext cx="3786480" cy="3031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Volcán Nevado del Ruiz.</a:t>
            </a:r>
            <a:endParaRPr lang="es-E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n 6"/>
          <p:cNvPicPr/>
          <p:nvPr/>
        </p:nvPicPr>
        <p:blipFill>
          <a:blip r:embed="rId3"/>
          <a:srcRect l="8388"/>
          <a:stretch/>
        </p:blipFill>
        <p:spPr>
          <a:xfrm>
            <a:off x="1043640" y="1134720"/>
            <a:ext cx="3311640" cy="2364840"/>
          </a:xfrm>
          <a:prstGeom prst="rect">
            <a:avLst/>
          </a:prstGeom>
          <a:ln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1043640" y="3242520"/>
            <a:ext cx="3311640" cy="2725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</a:pPr>
            <a:r>
              <a:rPr lang="es-E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Falla de San Jerónimo, Sector de Barro Azul</a:t>
            </a:r>
            <a:endParaRPr lang="es-E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Imagen 10"/>
          <p:cNvPicPr/>
          <p:nvPr/>
        </p:nvPicPr>
        <p:blipFill>
          <a:blip r:embed="rId4"/>
          <a:stretch/>
        </p:blipFill>
        <p:spPr>
          <a:xfrm>
            <a:off x="4644000" y="1128240"/>
            <a:ext cx="3470760" cy="2364840"/>
          </a:xfrm>
          <a:prstGeom prst="rect">
            <a:avLst/>
          </a:prstGeom>
          <a:ln>
            <a:noFill/>
          </a:ln>
        </p:spPr>
      </p:pic>
      <p:sp>
        <p:nvSpPr>
          <p:cNvPr id="244" name="CustomShape 2"/>
          <p:cNvSpPr/>
          <p:nvPr/>
        </p:nvSpPr>
        <p:spPr>
          <a:xfrm>
            <a:off x="4644000" y="3242520"/>
            <a:ext cx="3470760" cy="2725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</a:pPr>
            <a:r>
              <a:rPr lang="es-ES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Laguna Azul</a:t>
            </a:r>
            <a:endParaRPr lang="es-E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Imagen 7"/>
          <p:cNvPicPr/>
          <p:nvPr/>
        </p:nvPicPr>
        <p:blipFill>
          <a:blip r:embed="rId5"/>
          <a:srcRect b="5920"/>
          <a:stretch/>
        </p:blipFill>
        <p:spPr>
          <a:xfrm>
            <a:off x="1008720" y="3861000"/>
            <a:ext cx="3311640" cy="2153880"/>
          </a:xfrm>
          <a:prstGeom prst="rect">
            <a:avLst/>
          </a:prstGeom>
          <a:ln>
            <a:noFill/>
          </a:ln>
        </p:spPr>
      </p:pic>
      <p:pic>
        <p:nvPicPr>
          <p:cNvPr id="246" name="Imagen 8"/>
          <p:cNvPicPr/>
          <p:nvPr/>
        </p:nvPicPr>
        <p:blipFill>
          <a:blip r:embed="rId6"/>
          <a:srcRect b="11715"/>
          <a:stretch/>
        </p:blipFill>
        <p:spPr>
          <a:xfrm>
            <a:off x="4616640" y="3853080"/>
            <a:ext cx="3470760" cy="2153880"/>
          </a:xfrm>
          <a:prstGeom prst="rect">
            <a:avLst/>
          </a:prstGeom>
          <a:ln>
            <a:noFill/>
          </a:ln>
        </p:spPr>
      </p:pic>
      <p:sp>
        <p:nvSpPr>
          <p:cNvPr id="247" name="CustomShape 3"/>
          <p:cNvSpPr/>
          <p:nvPr/>
        </p:nvSpPr>
        <p:spPr>
          <a:xfrm>
            <a:off x="999360" y="5762880"/>
            <a:ext cx="3321000" cy="2725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</a:pPr>
            <a:r>
              <a:rPr lang="es-ES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es-ES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Valle Glaciar en U, sector La Esperanza, Vía Brisas </a:t>
            </a:r>
            <a:endParaRPr lang="es-E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4"/>
          <p:cNvSpPr/>
          <p:nvPr/>
        </p:nvSpPr>
        <p:spPr>
          <a:xfrm>
            <a:off x="4616640" y="5762880"/>
            <a:ext cx="3470760" cy="2725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</a:pPr>
            <a:r>
              <a:rPr lang="es-ES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Estructuras sedimentarias, vía Murillo</a:t>
            </a:r>
            <a:endParaRPr lang="es-E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n 11"/>
          <p:cNvPicPr/>
          <p:nvPr/>
        </p:nvPicPr>
        <p:blipFill>
          <a:blip r:embed="rId3"/>
          <a:stretch/>
        </p:blipFill>
        <p:spPr>
          <a:xfrm>
            <a:off x="755640" y="985680"/>
            <a:ext cx="3567960" cy="2436840"/>
          </a:xfrm>
          <a:prstGeom prst="rect">
            <a:avLst/>
          </a:prstGeom>
          <a:ln>
            <a:noFill/>
          </a:ln>
        </p:spPr>
      </p:pic>
      <p:pic>
        <p:nvPicPr>
          <p:cNvPr id="250" name="Imagen 12"/>
          <p:cNvPicPr/>
          <p:nvPr/>
        </p:nvPicPr>
        <p:blipFill>
          <a:blip r:embed="rId4"/>
          <a:stretch/>
        </p:blipFill>
        <p:spPr>
          <a:xfrm>
            <a:off x="4577040" y="980640"/>
            <a:ext cx="3861360" cy="2514240"/>
          </a:xfrm>
          <a:prstGeom prst="rect">
            <a:avLst/>
          </a:prstGeom>
          <a:ln>
            <a:noFill/>
          </a:ln>
        </p:spPr>
      </p:pic>
      <p:sp>
        <p:nvSpPr>
          <p:cNvPr id="251" name="CustomShape 1"/>
          <p:cNvSpPr/>
          <p:nvPr/>
        </p:nvSpPr>
        <p:spPr>
          <a:xfrm>
            <a:off x="4946040" y="2881080"/>
            <a:ext cx="120168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200" b="0" strike="noStrike" spc="-1">
                <a:solidFill>
                  <a:srgbClr val="F2F2F2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Pavimento 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5787000" y="997200"/>
            <a:ext cx="88920" cy="1557000"/>
          </a:xfrm>
          <a:prstGeom prst="rightBrace">
            <a:avLst>
              <a:gd name="adj1" fmla="val 146586"/>
              <a:gd name="adj2" fmla="val 50000"/>
            </a:avLst>
          </a:prstGeom>
          <a:noFill/>
          <a:ln w="1908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3"/>
          <p:cNvSpPr/>
          <p:nvPr/>
        </p:nvSpPr>
        <p:spPr>
          <a:xfrm>
            <a:off x="5932800" y="1695240"/>
            <a:ext cx="900720" cy="20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800" b="0" strike="noStrike" spc="-1">
                <a:solidFill>
                  <a:srgbClr val="F2F2F2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Lahar de 1985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CustomShape 4"/>
          <p:cNvSpPr/>
          <p:nvPr/>
        </p:nvSpPr>
        <p:spPr>
          <a:xfrm>
            <a:off x="4577040" y="2791800"/>
            <a:ext cx="3861360" cy="72936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Afloramiento del Lahar de 1985, con registro de elementos del Antropoceno, en la intersección de la carretera Ibagué–Mariquita, Cambao–Bogotá</a:t>
            </a:r>
            <a:endParaRPr lang="es-E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5" name="Imagen 15"/>
          <p:cNvPicPr/>
          <p:nvPr/>
        </p:nvPicPr>
        <p:blipFill>
          <a:blip r:embed="rId5"/>
          <a:stretch/>
        </p:blipFill>
        <p:spPr>
          <a:xfrm>
            <a:off x="758880" y="3677400"/>
            <a:ext cx="3564360" cy="2480400"/>
          </a:xfrm>
          <a:prstGeom prst="rect">
            <a:avLst/>
          </a:prstGeom>
          <a:ln>
            <a:noFill/>
          </a:ln>
        </p:spPr>
      </p:pic>
      <p:pic>
        <p:nvPicPr>
          <p:cNvPr id="256" name="Imagen 14"/>
          <p:cNvPicPr/>
          <p:nvPr/>
        </p:nvPicPr>
        <p:blipFill>
          <a:blip r:embed="rId6"/>
          <a:stretch/>
        </p:blipFill>
        <p:spPr>
          <a:xfrm>
            <a:off x="4577040" y="3643560"/>
            <a:ext cx="3861360" cy="2691000"/>
          </a:xfrm>
          <a:prstGeom prst="rect">
            <a:avLst/>
          </a:prstGeom>
          <a:ln>
            <a:noFill/>
          </a:ln>
        </p:spPr>
      </p:pic>
      <p:sp>
        <p:nvSpPr>
          <p:cNvPr id="257" name="CustomShape 5"/>
          <p:cNvSpPr/>
          <p:nvPr/>
        </p:nvSpPr>
        <p:spPr>
          <a:xfrm>
            <a:off x="654480" y="3629520"/>
            <a:ext cx="26218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227880" algn="just"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 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6"/>
          <p:cNvSpPr/>
          <p:nvPr/>
        </p:nvSpPr>
        <p:spPr>
          <a:xfrm>
            <a:off x="4223880" y="3585960"/>
            <a:ext cx="239292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227880" algn="just"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 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7"/>
          <p:cNvSpPr/>
          <p:nvPr/>
        </p:nvSpPr>
        <p:spPr>
          <a:xfrm>
            <a:off x="755640" y="6040440"/>
            <a:ext cx="7682760" cy="51624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Izquierda. Punto de observación y Derecha vestigios dejados por el Lahar de 1985 en la cuenca del Rio Guali, sector Cerro el Recreo</a:t>
            </a:r>
            <a:endParaRPr lang="es-E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CustomShape 8"/>
          <p:cNvSpPr/>
          <p:nvPr/>
        </p:nvSpPr>
        <p:spPr>
          <a:xfrm>
            <a:off x="755640" y="3175560"/>
            <a:ext cx="3567960" cy="3031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</a:pP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Valle del Rio Lagunillas, Sector Mirador Padilla</a:t>
            </a:r>
            <a:endParaRPr lang="es-E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2" name="Imagen 261"/>
          <p:cNvPicPr/>
          <p:nvPr/>
        </p:nvPicPr>
        <p:blipFill>
          <a:blip r:embed="rId3"/>
          <a:srcRect t="16951"/>
          <a:stretch/>
        </p:blipFill>
        <p:spPr>
          <a:xfrm>
            <a:off x="285480" y="3663360"/>
            <a:ext cx="4065120" cy="2734920"/>
          </a:xfrm>
          <a:prstGeom prst="rect">
            <a:avLst/>
          </a:prstGeom>
          <a:ln>
            <a:noFill/>
          </a:ln>
        </p:spPr>
      </p:pic>
      <p:pic>
        <p:nvPicPr>
          <p:cNvPr id="263" name="Imagen 262"/>
          <p:cNvPicPr/>
          <p:nvPr/>
        </p:nvPicPr>
        <p:blipFill>
          <a:blip r:embed="rId4"/>
          <a:stretch/>
        </p:blipFill>
        <p:spPr>
          <a:xfrm>
            <a:off x="2269440" y="165600"/>
            <a:ext cx="4426920" cy="3174120"/>
          </a:xfrm>
          <a:prstGeom prst="rect">
            <a:avLst/>
          </a:prstGeom>
          <a:ln>
            <a:noFill/>
          </a:ln>
        </p:spPr>
      </p:pic>
      <p:pic>
        <p:nvPicPr>
          <p:cNvPr id="264" name="Imagen 263"/>
          <p:cNvPicPr/>
          <p:nvPr/>
        </p:nvPicPr>
        <p:blipFill>
          <a:blip r:embed="rId5"/>
          <a:stretch/>
        </p:blipFill>
        <p:spPr>
          <a:xfrm>
            <a:off x="4985280" y="3663360"/>
            <a:ext cx="3946320" cy="2734920"/>
          </a:xfrm>
          <a:prstGeom prst="rect">
            <a:avLst/>
          </a:prstGeom>
          <a:ln>
            <a:noFill/>
          </a:ln>
        </p:spPr>
      </p:pic>
      <p:sp>
        <p:nvSpPr>
          <p:cNvPr id="265" name="CustomShape 2"/>
          <p:cNvSpPr/>
          <p:nvPr/>
        </p:nvSpPr>
        <p:spPr>
          <a:xfrm>
            <a:off x="4985280" y="5943960"/>
            <a:ext cx="3946320" cy="5011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3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Lavas del Volcán Nevado de Santa Isabel, sendero de Conejeras. Se aprecian estrías dejadas por el glaciar</a:t>
            </a: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.</a:t>
            </a:r>
            <a:endParaRPr lang="es-E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3"/>
          <p:cNvSpPr/>
          <p:nvPr/>
        </p:nvSpPr>
        <p:spPr>
          <a:xfrm>
            <a:off x="2246760" y="3086640"/>
            <a:ext cx="4449240" cy="3031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Andesitas columnares del Domo Colada Alfombrales</a:t>
            </a:r>
            <a:endParaRPr lang="es-E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4"/>
          <p:cNvSpPr/>
          <p:nvPr/>
        </p:nvSpPr>
        <p:spPr>
          <a:xfrm>
            <a:off x="285480" y="6145560"/>
            <a:ext cx="4065120" cy="303120"/>
          </a:xfrm>
          <a:prstGeom prst="rect">
            <a:avLst/>
          </a:prstGeom>
          <a:solidFill>
            <a:srgbClr val="8CA4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Volcán la Olleta</a:t>
            </a:r>
            <a:endParaRPr lang="es-E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9" name="Imagen 268"/>
          <p:cNvPicPr/>
          <p:nvPr/>
        </p:nvPicPr>
        <p:blipFill>
          <a:blip r:embed="rId3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270" name="CustomShape 2"/>
          <p:cNvSpPr/>
          <p:nvPr/>
        </p:nvSpPr>
        <p:spPr>
          <a:xfrm>
            <a:off x="2293560" y="2705760"/>
            <a:ext cx="4556160" cy="143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8800" b="1" strike="noStrike" spc="-14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Gracias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n 6"/>
          <p:cNvPicPr/>
          <p:nvPr/>
        </p:nvPicPr>
        <p:blipFill>
          <a:blip r:embed="rId3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251640" y="2828880"/>
            <a:ext cx="8640360" cy="11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1. Marco Normativo del Patrimonio Geológico y Paleontológico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179640" y="486636"/>
            <a:ext cx="813636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>
              <a:lnSpc>
                <a:spcPct val="100000"/>
              </a:lnSpc>
              <a:buClr>
                <a:srgbClr val="8CA448"/>
              </a:buClr>
            </a:pPr>
            <a:r>
              <a:rPr lang="es-ES" sz="20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1.1 Legislación para la Protección del Patrimonio Geológico y Paleontológico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717840" y="1484640"/>
            <a:ext cx="223452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Ley 163 de 1959 y </a:t>
            </a:r>
            <a:endParaRPr lang="es-ES" sz="18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Decreto Reglamentario 264 de 1963</a:t>
            </a:r>
            <a:endParaRPr lang="es-ES" sz="18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4168800" y="1628640"/>
            <a:ext cx="439020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Resolvió incluir las riquezas naturales geológicas y paleontológicas como parte del patrimonio nacional.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395640" y="2479680"/>
            <a:ext cx="2879640" cy="158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Ley 45 de 1983</a:t>
            </a:r>
            <a:endParaRPr lang="es-ES" sz="18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Colombia se adhirió y aprobó la Convención de la Organización de las Naciones Unidas para la Educación, la Ciencia y la Cultura (Unesco) sobre la protección del patrimonio mundial cultural y natural de 1972.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4090320" y="2835000"/>
            <a:ext cx="457128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400" b="0" strike="noStrike" spc="-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Los Estados partes deben “</a:t>
            </a:r>
            <a:r>
              <a:rPr lang="es-ES" sz="1400" b="0" i="1" strike="noStrike" spc="-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adoptar las medidas jurídicas, científicas, técnicas, administrativas y financieras adecuadas, para identificar, proteger, conservar, revalorizar y rehabilitar el patrimonio mundial cultural y natural</a:t>
            </a:r>
            <a:r>
              <a:rPr lang="es-ES" sz="1400" b="0" strike="noStrike" spc="-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.”</a:t>
            </a:r>
            <a:endParaRPr lang="es-ES" sz="1800" b="0" strike="noStrike" spc="-1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6"/>
          <p:cNvSpPr/>
          <p:nvPr/>
        </p:nvSpPr>
        <p:spPr>
          <a:xfrm>
            <a:off x="445680" y="4437000"/>
            <a:ext cx="2829600" cy="179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Ley 63 de 1986</a:t>
            </a:r>
            <a:endParaRPr lang="es-ES" sz="1800" b="1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Colombia se adhirió y aprobó la Convención sobre las Medidas que deben adoptarse para prohibir e impedir la importación, la exportación y la transferencia de propiedad ilícitas de Bienes Culturales.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7"/>
          <p:cNvSpPr/>
          <p:nvPr/>
        </p:nvSpPr>
        <p:spPr>
          <a:xfrm>
            <a:off x="4168800" y="4923000"/>
            <a:ext cx="439236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400" b="0" strike="noStrike" spc="-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Contempló como bienes culturales, entre otros, “</a:t>
            </a:r>
            <a:r>
              <a:rPr lang="es-ES" sz="1400" b="0" i="1" strike="noStrike" spc="-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las colecciones y ejemplares raros de zoología, botánica, mineralogía, anatomía y </a:t>
            </a:r>
            <a:r>
              <a:rPr lang="es-ES" sz="1400" b="0" i="1" u="sng" strike="noStrike" spc="-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los objetos de interés paleontológico”.</a:t>
            </a:r>
            <a:endParaRPr lang="es-ES" sz="1800" b="0" strike="noStrike" spc="-1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CustomShape 8"/>
          <p:cNvSpPr/>
          <p:nvPr/>
        </p:nvSpPr>
        <p:spPr>
          <a:xfrm>
            <a:off x="3339360" y="1842120"/>
            <a:ext cx="755280" cy="14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A44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94" name="CustomShape 9"/>
          <p:cNvSpPr/>
          <p:nvPr/>
        </p:nvSpPr>
        <p:spPr>
          <a:xfrm>
            <a:off x="3341880" y="3238560"/>
            <a:ext cx="755280" cy="14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A44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95" name="CustomShape 10"/>
          <p:cNvSpPr/>
          <p:nvPr/>
        </p:nvSpPr>
        <p:spPr>
          <a:xfrm>
            <a:off x="3333960" y="5312520"/>
            <a:ext cx="755280" cy="14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A44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401040" y="2350500"/>
            <a:ext cx="23112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Constitución Política de 1991</a:t>
            </a:r>
            <a:endParaRPr lang="es-ES" sz="18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3708000" y="1774500"/>
            <a:ext cx="5015880" cy="158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Consagró la obligación del Estado y de las personas de proteger las riquezas culturales y naturales de la Nación (artículo 8), así como el carácter de inalienables, imprescriptibles e inembargables de los bienes de uso público, los parques naturales, las tierras comunales de grupos étnicos, las tierras de resguardo, el patrimonio arqueológico de la Nación y demás bienes que determine la ley (artículo 63).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107640" y="4366500"/>
            <a:ext cx="289836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Ley 397 de 1997</a:t>
            </a:r>
            <a:endParaRPr lang="es-ES" sz="18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modificada por la </a:t>
            </a:r>
            <a:endParaRPr lang="es-ES" sz="18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Ley 1185 de 2008</a:t>
            </a:r>
            <a:endParaRPr lang="es-ES" sz="18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4"/>
          <p:cNvSpPr/>
          <p:nvPr/>
        </p:nvSpPr>
        <p:spPr>
          <a:xfrm>
            <a:off x="3708000" y="3862500"/>
            <a:ext cx="5015880" cy="158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Establece que hacen parte del patrimonio cultural de la Nación todos aquellos bienes materiales de naturaleza mueble e inmueble a los que se les atribuye, entre otros aspectos, especial interés histórico, científico en ámbitos como el museológico o antropológico. “</a:t>
            </a:r>
            <a:r>
              <a:rPr lang="es-ES" sz="1400" b="0" i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Para la preservación de los bienes integrantes del patrimonio paleontológico se aplicarán los mismos instrumentos establecidos para el patrimonio arqueológico”.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CustomShape 5"/>
          <p:cNvSpPr/>
          <p:nvPr/>
        </p:nvSpPr>
        <p:spPr>
          <a:xfrm>
            <a:off x="2843640" y="2431140"/>
            <a:ext cx="755280" cy="14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A44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01" name="CustomShape 6"/>
          <p:cNvSpPr/>
          <p:nvPr/>
        </p:nvSpPr>
        <p:spPr>
          <a:xfrm>
            <a:off x="2843640" y="4628580"/>
            <a:ext cx="755280" cy="14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A44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467640" y="1268640"/>
            <a:ext cx="8274240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284400" y="961287"/>
            <a:ext cx="77432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1.2.  SGC como autoridad competente a nivel Nacional para la protección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       del Patrimonio Geológico y Paleontológico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CustomShape 3"/>
          <p:cNvSpPr/>
          <p:nvPr/>
        </p:nvSpPr>
        <p:spPr>
          <a:xfrm>
            <a:off x="284400" y="1809375"/>
            <a:ext cx="8640360" cy="39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120" algn="just">
              <a:lnSpc>
                <a:spcPct val="100000"/>
              </a:lnSpc>
              <a:buClr>
                <a:srgbClr val="646062"/>
              </a:buClr>
              <a:buFont typeface="Arial"/>
              <a:buChar char="•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Mediante el </a:t>
            </a: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Decreto Ley 4131 de 2011 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 ordenó el cambio de naturaleza jurídica del Instituto Colombiano de Geología y Minería (Ingeominas), de establecimiento público a Instituto Científico y Técnico denominándolo </a:t>
            </a: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Servicio Geológico Colombiano </a:t>
            </a:r>
            <a:r>
              <a:rPr lang="es-ES" sz="1400" b="1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(</a:t>
            </a: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SGC)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.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646062"/>
              </a:buClr>
              <a:buFont typeface="Arial"/>
              <a:buChar char="•"/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646062"/>
              </a:buClr>
              <a:buFont typeface="Arial"/>
              <a:buChar char="•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El numeral 9 del artículo 4 del Decreto Ley 4131 de 2011, asigna al Servicio Geológico Colombiano la competencia para “</a:t>
            </a:r>
            <a:r>
              <a:rPr lang="es-ES" sz="1400" b="0" i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identificar, evaluar y establecer zonas de protección, que en razón de la presencia de patrimonio geológico o paleontológico del país, puedan considerarse áreas protegidas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”.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77933C"/>
              </a:buClr>
              <a:buFont typeface="Arial"/>
              <a:buChar char="•"/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Decreto 2703 de 2013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, Artículo 2 por medio del cual se consagran las funciones de la Dirección General del Servicio Geológico Colombiano, establece las siguientes: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 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3. 	Realizar las actividades necesarias para desarrollar e implementar las políticas de protección del patrimonio geológico o paleontológico del país;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4. 	Promover las acciones de competencia de la entidad en materia de protección del patrimonio geológico o paleontológico del país;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5.	Identificar, evaluar y establecer zonas de protección del patrimonio geológico o paleontológico del país.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251280" y="1311480"/>
            <a:ext cx="8496360" cy="222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120" algn="just">
              <a:lnSpc>
                <a:spcPct val="100000"/>
              </a:lnSpc>
              <a:buClr>
                <a:schemeClr val="accent3"/>
              </a:buClr>
              <a:buFont typeface="Arial"/>
              <a:buChar char="•"/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Plan Estratégico del Conocimiento Geológico del Territorio colombiano 2014-2023</a:t>
            </a:r>
            <a:r>
              <a:rPr lang="es-ES" sz="1400" b="1" strike="noStrike" spc="-1" dirty="0">
                <a:solidFill>
                  <a:srgbClr val="77933C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del Servicio Geológico Colombiano, contempló como estrategia relacionada con paleontología la de “</a:t>
            </a:r>
            <a:r>
              <a:rPr lang="es-ES" sz="1400" b="0" i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apoyar estudios básicos en la paleontología y bioestratigrafía que permitan: identificar el potencial de la riqueza paleontología del país, la reconstrucción de la historia en el actual territorio de Colombia, y la generación de información básica que contribuya a </a:t>
            </a:r>
            <a:r>
              <a:rPr lang="es-ES" sz="1400" b="1" i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la salvaguarda del patrimonio paleontológico de la nación y la protección de las localidades fosilíferas y yacimientos paleontológicos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”.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chemeClr val="accent3"/>
              </a:buClr>
              <a:buFont typeface="Arial"/>
              <a:buChar char="•"/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Resolución D-335 del 18 de agosto de 2017</a:t>
            </a:r>
            <a:r>
              <a:rPr lang="es-ES" sz="1400" b="0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 </a:t>
            </a:r>
            <a:r>
              <a:rPr lang="es-ES" sz="1400" b="0" i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Por medio de la cual el Director General crea el Grupo de Trabajo interno Museo Geológico e Investigaciones Asociadas adscrito a la Dirección de </a:t>
            </a:r>
            <a:r>
              <a:rPr lang="es-ES" sz="1400" b="0" i="1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Geociencias</a:t>
            </a:r>
            <a:r>
              <a:rPr lang="es-ES" sz="1400" b="0" i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Básicas, dentro de las cuales se destacan las siguientes funciones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467280" y="3685680"/>
            <a:ext cx="8064000" cy="243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120" algn="just">
              <a:lnSpc>
                <a:spcPct val="100000"/>
              </a:lnSpc>
              <a:buClr>
                <a:srgbClr val="646062"/>
              </a:buClr>
              <a:buFont typeface="StarSymbol"/>
              <a:buChar char="-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Formular, ejecutar, controlar y evaluar programas, planes, proyectos y estrategias para la Gestión Integral del Patrimonio Geológico y Paleontológico a nivel nacional.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646062"/>
              </a:buClr>
              <a:buFont typeface="StarSymbol"/>
              <a:buChar char="-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Definir políticas y procedimientos para la Geo-conservación del Patrimonio Geológico y Paleontológico a nivel nacional.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646062"/>
              </a:buClr>
              <a:buFont typeface="StarSymbol"/>
              <a:buChar char="-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Gestionar las solicitudes y tramites relacionados con la gestión del patrimonio geológico y paleontológico nacional.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646062"/>
              </a:buClr>
              <a:buFont typeface="StarSymbol"/>
              <a:buChar char="-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Desarrollar proyectos de investigación en paleontología para contribuir en la generación de conocimiento geocientífico mediante la prospección y valoración de yacimientos paleontológicos.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646062"/>
              </a:buClr>
              <a:buFont typeface="StarSymbol"/>
              <a:buChar char="-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Generar información </a:t>
            </a:r>
            <a:r>
              <a:rPr lang="es-ES" sz="1400" b="0" strike="noStrike" spc="-1" dirty="0" err="1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Geocientífica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a través del estudio de las colecciones existentes en el museo para los productos de divulgación mediante los estudios sistemáticos, taxonómicos de las colecciones paleontológicas;  la investigación y clasificación mineralógica y petrográfica.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n 1"/>
          <p:cNvPicPr/>
          <p:nvPr/>
        </p:nvPicPr>
        <p:blipFill>
          <a:blip r:embed="rId3"/>
          <a:stretch/>
        </p:blipFill>
        <p:spPr>
          <a:xfrm>
            <a:off x="107640" y="5392080"/>
            <a:ext cx="8856360" cy="1349280"/>
          </a:xfrm>
          <a:prstGeom prst="rect">
            <a:avLst/>
          </a:prstGeom>
          <a:ln>
            <a:noFill/>
          </a:ln>
        </p:spPr>
      </p:pic>
      <p:sp>
        <p:nvSpPr>
          <p:cNvPr id="108" name="CustomShape 1"/>
          <p:cNvSpPr/>
          <p:nvPr/>
        </p:nvSpPr>
        <p:spPr>
          <a:xfrm>
            <a:off x="432000" y="1110220"/>
            <a:ext cx="8400240" cy="454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1400" b="1" strike="noStrike" spc="-1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Comisión Intersectorial Nacional del Patrimonio Mundial </a:t>
            </a: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solidFill>
                <a:schemeClr val="accent3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Mediante el Decreto 1464 del 15 de septiembre de 2016, el cual modifica el Decreto 1257 de 2012 se incorporó al </a:t>
            </a: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Servicio Geológico Colombiano como parte de la Comisión Intersectorial Nacional del Patrimonio Mundial</a:t>
            </a: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, con el fin integrar a todas entidades involucradas en el manejo, cuidado y protección del patrimonio cultural y natural de la Nación, teniendo en cuenta la función del SGC referente a la protección del patrimonio geológico y paleontológico, y lo dispuesto en la Convención sobre Protección del Patrimonio Mundial Cultural y Natural de la UNESCO (Ley 45 de 1983).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La Comisión Intersectorial Nacional de Patrimonio Mundial, está conformada por: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77933C"/>
              </a:buClr>
              <a:buFont typeface="Arial"/>
              <a:buChar char="–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El Ministro de Cultura o su delegado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77933C"/>
              </a:buClr>
              <a:buFont typeface="Arial"/>
              <a:buChar char="–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El Ministro de Relaciones Exteriores o su delegado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77933C"/>
              </a:buClr>
              <a:buFont typeface="Arial"/>
              <a:buChar char="–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El Ministro de Ambiente y Desarrollo Sostenible o su delegado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77933C"/>
              </a:buClr>
              <a:buFont typeface="Arial"/>
              <a:buChar char="–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El Director del Instituto Colombiano de Antropología e Historia (ICANH) o su delegado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77933C"/>
              </a:buClr>
              <a:buFont typeface="Arial"/>
              <a:buChar char="–"/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El Director del Servicio Geológico Colombiano o su delegado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4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Tiene como objeto la salvaguardia, protección, recuperación, conservación, sostenibilidad y divulgación de los bienes y las manifestaciones incluidas en la Lista de patrimonio mundial y en la Lista representativa del patrimonio cultural inmaterial de la humanidad.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100" b="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* Sesiona 1 vez cada bimestre </a:t>
            </a: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420124" y="651327"/>
            <a:ext cx="7670279" cy="3974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1.3. </a:t>
            </a:r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Estrategias del Servicio Geológico Colombiano</a:t>
            </a:r>
            <a:r>
              <a:rPr lang="es-ES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s-ES" b="1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para el ordenamiento legal</a:t>
            </a:r>
            <a:endParaRPr lang="es-E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D9D585549D5A74AB9C7C4625D27AB24" ma:contentTypeVersion="2" ma:contentTypeDescription="Crear nuevo documento." ma:contentTypeScope="" ma:versionID="542e11f177e508ae35af2a9c975ac715">
  <xsd:schema xmlns:xsd="http://www.w3.org/2001/XMLSchema" xmlns:xs="http://www.w3.org/2001/XMLSchema" xmlns:p="http://schemas.microsoft.com/office/2006/metadata/properties" xmlns:ns2="596869a7-eb7e-40f0-9e8c-964dac23f706" targetNamespace="http://schemas.microsoft.com/office/2006/metadata/properties" ma:root="true" ma:fieldsID="7e3423ca72e1e201701175621ae40da6" ns2:_="">
    <xsd:import namespace="596869a7-eb7e-40f0-9e8c-964dac23f70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6869a7-eb7e-40f0-9e8c-964dac23f70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96869a7-eb7e-40f0-9e8c-964dac23f706">25XCQX5SHMCR-151644272-4</_dlc_DocId>
    <_dlc_DocIdUrl xmlns="596869a7-eb7e-40f0-9e8c-964dac23f706">
      <Url>https://www2.sgc.gov.co/Publicaciones/_layouts/15/DocIdRedir.aspx?ID=25XCQX5SHMCR-151644272-4</Url>
      <Description>25XCQX5SHMCR-151644272-4</Description>
    </_dlc_DocIdUrl>
  </documentManagement>
</p:properti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C976EC83-039A-442F-A042-7563653E693B}"/>
</file>

<file path=customXml/itemProps2.xml><?xml version="1.0" encoding="utf-8"?>
<ds:datastoreItem xmlns:ds="http://schemas.openxmlformats.org/officeDocument/2006/customXml" ds:itemID="{C795A8F9-07FD-4FF5-887F-A8821E27EDCD}"/>
</file>

<file path=customXml/itemProps3.xml><?xml version="1.0" encoding="utf-8"?>
<ds:datastoreItem xmlns:ds="http://schemas.openxmlformats.org/officeDocument/2006/customXml" ds:itemID="{0986D1F5-DE01-4B92-9648-42647FC4D30C}"/>
</file>

<file path=customXml/itemProps4.xml><?xml version="1.0" encoding="utf-8"?>
<ds:datastoreItem xmlns:ds="http://schemas.openxmlformats.org/officeDocument/2006/customXml" ds:itemID="{826AD018-C968-4EB4-88AD-B13B84B72C8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9156</TotalTime>
  <Words>2823</Words>
  <Application>Microsoft Office PowerPoint</Application>
  <PresentationFormat>Presentación en pantalla (4:3)</PresentationFormat>
  <Paragraphs>327</Paragraphs>
  <Slides>38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49" baseType="lpstr">
      <vt:lpstr>ＭＳ Ｐゴシック</vt:lpstr>
      <vt:lpstr>SimSun</vt:lpstr>
      <vt:lpstr>Arial</vt:lpstr>
      <vt:lpstr>Calibri</vt:lpstr>
      <vt:lpstr>DejaVu Sans</vt:lpstr>
      <vt:lpstr>StarSymbol</vt:lpstr>
      <vt:lpstr>Symbol</vt:lpstr>
      <vt:lpstr>Times New Roman</vt:lpstr>
      <vt:lpstr>Wingdings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Marcela Gómez Pérez</dc:creator>
  <dc:description/>
  <cp:lastModifiedBy>Yaneth Devia</cp:lastModifiedBy>
  <cp:revision>273</cp:revision>
  <cp:lastPrinted>2017-09-06T17:44:29Z</cp:lastPrinted>
  <dcterms:created xsi:type="dcterms:W3CDTF">2017-05-06T23:12:50Z</dcterms:created>
  <dcterms:modified xsi:type="dcterms:W3CDTF">2017-11-17T19:33:58Z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38</vt:i4>
  </property>
  <property fmtid="{D5CDD505-2E9C-101B-9397-08002B2CF9AE}" pid="12" name="ContentTypeId">
    <vt:lpwstr>0x0101005D9D585549D5A74AB9C7C4625D27AB24</vt:lpwstr>
  </property>
  <property fmtid="{D5CDD505-2E9C-101B-9397-08002B2CF9AE}" pid="13" name="_dlc_DocIdItemGuid">
    <vt:lpwstr>96814ae3-8444-4fcc-8396-c468cc2032b1</vt:lpwstr>
  </property>
</Properties>
</file>